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38"/>
  </p:notesMasterIdLst>
  <p:handoutMasterIdLst>
    <p:handoutMasterId r:id="rId39"/>
  </p:handoutMasterIdLst>
  <p:sldIdLst>
    <p:sldId id="298" r:id="rId4"/>
    <p:sldId id="319" r:id="rId5"/>
    <p:sldId id="329" r:id="rId6"/>
    <p:sldId id="318" r:id="rId7"/>
    <p:sldId id="311" r:id="rId8"/>
    <p:sldId id="312" r:id="rId9"/>
    <p:sldId id="313" r:id="rId10"/>
    <p:sldId id="314" r:id="rId11"/>
    <p:sldId id="327" r:id="rId12"/>
    <p:sldId id="284" r:id="rId13"/>
    <p:sldId id="299" r:id="rId14"/>
    <p:sldId id="332" r:id="rId15"/>
    <p:sldId id="301" r:id="rId16"/>
    <p:sldId id="333" r:id="rId17"/>
    <p:sldId id="302" r:id="rId18"/>
    <p:sldId id="303" r:id="rId19"/>
    <p:sldId id="304" r:id="rId20"/>
    <p:sldId id="305" r:id="rId21"/>
    <p:sldId id="306" r:id="rId22"/>
    <p:sldId id="307" r:id="rId23"/>
    <p:sldId id="310" r:id="rId24"/>
    <p:sldId id="309" r:id="rId25"/>
    <p:sldId id="330" r:id="rId26"/>
    <p:sldId id="322" r:id="rId27"/>
    <p:sldId id="315" r:id="rId28"/>
    <p:sldId id="316" r:id="rId29"/>
    <p:sldId id="317" r:id="rId30"/>
    <p:sldId id="331" r:id="rId31"/>
    <p:sldId id="334" r:id="rId32"/>
    <p:sldId id="323" r:id="rId33"/>
    <p:sldId id="321" r:id="rId34"/>
    <p:sldId id="324" r:id="rId35"/>
    <p:sldId id="325" r:id="rId36"/>
    <p:sldId id="296" r:id="rId37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E0EEEC-9F4B-704A-3700-53D7706ECA8E}" v="2467" dt="2024-12-10T00:31:28.951"/>
    <p1510:client id="{4A73F4AE-3FA1-AAD5-B288-EDD1E11BA2AB}" v="550" dt="2024-12-09T22:05:42.256"/>
    <p1510:client id="{B684CE7A-2FC9-4EA5-B208-63AD783833DD}" v="2031" dt="2024-12-10T00:32:47.116"/>
    <p1510:client id="{F49593A2-E286-2F7B-51F6-54FE2DE9F336}" v="266" dt="2024-12-09T22:58:33.099"/>
  </p1510:revLst>
</p1510:revInfo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5" autoAdjust="0"/>
    <p:restoredTop sz="94574" autoAdjust="0"/>
  </p:normalViewPr>
  <p:slideViewPr>
    <p:cSldViewPr snapToGrid="0">
      <p:cViewPr varScale="1">
        <p:scale>
          <a:sx n="110" d="100"/>
          <a:sy n="110" d="100"/>
        </p:scale>
        <p:origin x="76" y="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6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3D0AD56-5B6C-4E6A-B7B4-295B40FE9287}" type="datetime1">
              <a:rPr lang="de-DE" smtClean="0"/>
              <a:t>10.12.2024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C25127B-56B1-41E7-870A-1A288A9B9CCE}" type="datetime1">
              <a:rPr lang="de-DE" noProof="0" smtClean="0"/>
              <a:t>10.12.2024</a:t>
            </a:fld>
            <a:endParaRPr lang="de-DE" noProof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1063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D77E4-A567-A149-5E93-3483E07A0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A638645-2B9C-719D-D7F8-852B752166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D839665-3945-B1E8-704E-FE80E9278E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F4F826-058D-3513-253F-1DCBE96AE9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4793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40DF8-1829-D58F-83D7-395A31B3D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AACB023-5F49-0AF2-8BB3-2D2E6B8936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D1DE7B5-CCDB-6339-88EE-6D56022745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8CCDF8-21DF-499B-33FD-6A7ADE9B87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1091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5145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5367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7173F-924E-EA61-9098-33A5518AF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D9289E1-4D66-C935-0345-4E9DD6E220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99ABAE4-376D-B37A-08C3-DE05548282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053737F-0E9B-93E9-CB33-30CE8A7239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6153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1483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DD596-6461-C4C5-0632-0DEAC874E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58A7D76-676D-2F01-1C91-3612C6CCB5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BAD12D4-4A48-19BB-169A-1E882CBCFF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822B21-3225-CB86-7E6A-BCEC3166A6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7712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A4D04-0C8C-BF0E-1AD4-E91DE29B4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C89E1A3-D0CE-0D68-6AF5-E794CAD4C6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9CBB2C6-5D23-C98F-781F-09E39C2693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40CC669-49F9-2CED-D3A3-60564A45F1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193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428B3-D9C6-5570-7D29-8EA86DE65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66AF0C0-C080-7F5C-2923-897DC860D6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B78AA5D-C640-A763-7A7D-E17F06D692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12E8A3D-2FDC-C7E6-3FC5-F73E986A13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089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D77E4-A567-A149-5E93-3483E07A0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A638645-2B9C-719D-D7F8-852B752166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D839665-3945-B1E8-704E-FE80E9278E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F4F826-058D-3513-253F-1DCBE96AE9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8690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87C23-7160-F5A0-A591-3F9C1E735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FC62DBE-6A4F-11B2-CDDE-E94E7DA50D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EE68563-4079-0E13-DBEB-515CE4C647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66A538-578E-CE80-7475-10ECFF24EF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9685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Bildplatzhalt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e-DE" noProof="0"/>
              <a:t>Ihr Foto einfügen oder ziehen und ablegen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4600" b="1" spc="-300" dirty="0"/>
            </a:lvl1pPr>
          </a:lstStyle>
          <a:p>
            <a:pPr lvl="0" algn="r" rtl="0"/>
            <a:r>
              <a:rPr lang="de-DE" noProof="0"/>
              <a:t>Klicken, um Präsentationstitel zu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Seitentitel durch Klicken bearbeiten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/>
              <a:t>Untertitel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Seitentitel durch Klicken bearbeiten</a:t>
            </a:r>
          </a:p>
        </p:txBody>
      </p:sp>
      <p:sp>
        <p:nvSpPr>
          <p:cNvPr id="9" name="Untertitel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/>
              <a:t>Untertitel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Seitentitel durch Klicken bearbeiten</a:t>
            </a:r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/>
              <a:t>Untertitel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17" name="Textplatzhalt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Seitentitel durch Klicken bearbeiten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/>
              <a:t>Untertitel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linienfolie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Bildplatzhalt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e-DE" noProof="0"/>
              <a:t>Hier einfügen oder ablegen: </a:t>
            </a:r>
            <a:br>
              <a:rPr lang="de-DE" noProof="0"/>
            </a:br>
            <a:r>
              <a:rPr lang="de-DE" noProof="0"/>
              <a:t>Ihr Foto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4700" b="1" spc="-300" dirty="0"/>
            </a:lvl1pPr>
          </a:lstStyle>
          <a:p>
            <a:pPr lvl="0" algn="r" rtl="0"/>
            <a:r>
              <a:rPr lang="de-DE" noProof="0"/>
              <a:t>Zum Bearbeiten der Abschnittstrennlinie klicken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linienfoli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Bildplatzhalt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e-DE" noProof="0"/>
              <a:t>Hier einfügen oder ablegen: </a:t>
            </a:r>
            <a:br>
              <a:rPr lang="de-DE" noProof="0"/>
            </a:br>
            <a:r>
              <a:rPr lang="de-DE" noProof="0"/>
              <a:t>Ihr Foto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 rtlCol="0"/>
          <a:lstStyle>
            <a:lvl1pPr>
              <a:defRPr sz="5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de-DE" noProof="0"/>
              <a:t>Zum Bearbeiten der Abschnittstrennlinie klicken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 rtlCol="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ild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e-DE" noProof="0"/>
              <a:t>Ihr Foto einfügen oder ziehen und ablegen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 rtlCol="0"/>
          <a:lstStyle>
            <a:lvl1pPr algn="r">
              <a:defRPr sz="4400" b="1" spc="-38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Seitentitel bearbeiten</a:t>
            </a:r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/>
              <a:t>Untertitel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2668686"/>
            <a:ext cx="5472000" cy="299942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ild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e-DE" noProof="0"/>
              <a:t>Ihr Foto einfügen oder ziehen und ablegen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/>
          <a:lstStyle>
            <a:lvl1pPr algn="l">
              <a:defRPr sz="55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Seitentitel durch Klicken bearbeiten</a:t>
            </a:r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/>
              <a:t>Untertitel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8000" y="3763648"/>
            <a:ext cx="5472000" cy="2428351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Seitentitel durch Klicken bearbeiten</a:t>
            </a:r>
          </a:p>
        </p:txBody>
      </p:sp>
      <p:sp>
        <p:nvSpPr>
          <p:cNvPr id="9" name="Untertitel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/>
              <a:t>Untertitel</a:t>
            </a:r>
          </a:p>
        </p:txBody>
      </p:sp>
      <p:sp>
        <p:nvSpPr>
          <p:cNvPr id="3" name="Linker Platzhalter für Vergleich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12" name="Linker Platzhalter für Vergleich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s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e-DE" noProof="0"/>
              <a:t>Ihr Foto einfügen oder ziehen und ablegen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-DE" noProof="0"/>
              <a:t>Geben Sie Ihre Beschriftung ein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Bildplatzhalt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e-DE" noProof="0"/>
              <a:t>Ihr Foto einfügen oder ziehen und ablegen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5500" b="1" spc="-300" dirty="0"/>
            </a:lvl1pPr>
          </a:lstStyle>
          <a:p>
            <a:pPr lvl="0" algn="r" rtl="0"/>
            <a:r>
              <a:rPr lang="de-DE" noProof="0"/>
              <a:t>Vielen Dank</a:t>
            </a:r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/>
              <a:t>Vollständiger Name</a:t>
            </a:r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/>
              <a:t>Telefonnummer</a:t>
            </a:r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/>
              <a:t>E-Mail-Adresse oder Handle für soziale Medien</a:t>
            </a:r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/>
              <a:t>Firmenwebsite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Seitentitel durch Klicken bearbeiten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/>
              <a:t>Untertitel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de-DE" noProof="0"/>
              <a:t>Seitentitel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fld id="{19B51A1E-902D-48AF-9020-955120F399B6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54" r:id="rId13"/>
    <p:sldLayoutId id="2147483655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4.png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11">
            <a:extLst>
              <a:ext uri="{FF2B5EF4-FFF2-40B4-BE49-F238E27FC236}">
                <a16:creationId xmlns:a16="http://schemas.microsoft.com/office/drawing/2014/main" id="{AA8A1CBA-9BB5-2246-9F4B-98EAD7C90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0" y="2811053"/>
            <a:ext cx="8991600" cy="1261295"/>
          </a:xfrm>
        </p:spPr>
        <p:txBody>
          <a:bodyPr rtlCol="0"/>
          <a:lstStyle/>
          <a:p>
            <a:pPr rtl="0"/>
            <a:r>
              <a:rPr lang="de-DE" sz="4800" dirty="0"/>
              <a:t>Qualitätssicherung für KI-Systeme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</p:spPr>
        <p:txBody>
          <a:bodyPr rtlCol="0"/>
          <a:lstStyle/>
          <a:p>
            <a:pPr rtl="0"/>
            <a:r>
              <a:rPr lang="de-DE" dirty="0"/>
              <a:t>Malte Schulze Balhorn, Nils Schreiner</a:t>
            </a:r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Datenanalyse</a:t>
            </a:r>
          </a:p>
        </p:txBody>
      </p:sp>
      <p:cxnSp>
        <p:nvCxnSpPr>
          <p:cNvPr id="11" name="Gerader Verbinder 10" descr="Folientrennlinie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de-DE" smtClean="0"/>
              <a:pPr rtl="0"/>
              <a:t>10</a:t>
            </a:fld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B0B5FEF1-F2CA-63AE-460A-10AE0967B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1084424"/>
            <a:ext cx="5404518" cy="424731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96092B7E-9ADE-C0C9-B3DA-4CDF87D5B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917" y="865334"/>
            <a:ext cx="5207853" cy="4577005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F215C18-5E07-5F71-8BAE-D41C300802E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6C1BAF4-F726-B607-80D6-3CEA22047117}"/>
              </a:ext>
            </a:extLst>
          </p:cNvPr>
          <p:cNvSpPr txBox="1"/>
          <p:nvPr/>
        </p:nvSpPr>
        <p:spPr>
          <a:xfrm>
            <a:off x="845127" y="5694218"/>
            <a:ext cx="3886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Homogene Klassenverteilung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3519C90-7832-CBA1-5BFC-01B8B864590B}"/>
              </a:ext>
            </a:extLst>
          </p:cNvPr>
          <p:cNvSpPr txBox="1"/>
          <p:nvPr/>
        </p:nvSpPr>
        <p:spPr>
          <a:xfrm>
            <a:off x="6095999" y="5604162"/>
            <a:ext cx="54240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Niedrige Korrelation zwischen Prädiktoren</a:t>
            </a:r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715FC-211E-3AEA-2FBA-594107942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235FC6-2488-6B22-06FF-EE54C498D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Datenanalyse</a:t>
            </a:r>
          </a:p>
        </p:txBody>
      </p:sp>
      <p:cxnSp>
        <p:nvCxnSpPr>
          <p:cNvPr id="11" name="Gerader Verbinder 10" descr="Folientrennlinie">
            <a:extLst>
              <a:ext uri="{FF2B5EF4-FFF2-40B4-BE49-F238E27FC236}">
                <a16:creationId xmlns:a16="http://schemas.microsoft.com/office/drawing/2014/main" id="{3F0478B1-61DE-FF26-746C-6EECF1D4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015410" y="1672187"/>
            <a:ext cx="0" cy="164533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39B8462D-366B-5534-12A8-65E3892B74A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de-DE" smtClean="0"/>
              <a:pPr rtl="0"/>
              <a:t>11</a:t>
            </a:fld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6AB72BD-6E7C-FA9E-30A9-5A849737F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11" y="4534693"/>
            <a:ext cx="3166820" cy="179073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6BFBB66-7753-ED1D-F8E0-869091156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1669" y="4534693"/>
            <a:ext cx="3166820" cy="179073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D2D6D78-E243-BE5E-A16A-94A338BFE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2590" y="4534693"/>
            <a:ext cx="3166820" cy="179073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60A5129-2C1B-5287-9EE5-6B20F7A535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1669" y="565347"/>
            <a:ext cx="3175934" cy="179073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4700DC5-7BD1-0536-61A6-58C61BF20B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511" y="2550020"/>
            <a:ext cx="3166820" cy="179073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BCCFFAB5-EAB0-BA01-8363-8669407245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2590" y="2550020"/>
            <a:ext cx="3166820" cy="1790734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00DFF8B-3494-CFD2-3F2B-FA44B4B132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1669" y="2550020"/>
            <a:ext cx="3166820" cy="1790734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AF56256-A228-6B17-8B34-6C0FF580A9C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921043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12265-506A-E52B-E8D8-E252474D1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5D885D-AC7B-8EB2-251A-AF9CC1137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Datenanalyse</a:t>
            </a:r>
          </a:p>
        </p:txBody>
      </p:sp>
      <p:cxnSp>
        <p:nvCxnSpPr>
          <p:cNvPr id="11" name="Gerader Verbinder 10" descr="Folientrennlinie">
            <a:extLst>
              <a:ext uri="{FF2B5EF4-FFF2-40B4-BE49-F238E27FC236}">
                <a16:creationId xmlns:a16="http://schemas.microsoft.com/office/drawing/2014/main" id="{94680E0F-3A28-4BD9-7DC0-30A978F4A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015410" y="1672187"/>
            <a:ext cx="0" cy="164533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BB252A8-D8BF-D0A4-ADBE-18DA7045708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de-DE" smtClean="0"/>
              <a:pPr rtl="0"/>
              <a:t>12</a:t>
            </a:fld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6225E11-C0A7-AFD5-17D0-207662C7F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660" y="1732713"/>
            <a:ext cx="6016858" cy="339257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C4EBF33-DB60-3363-8FC7-89C6E66C9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82" y="1732713"/>
            <a:ext cx="5999591" cy="3392574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B5BCA9F-2854-55EF-0D47-F3670FDF6A4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F99BC02-EFD7-505B-AF4E-2166D496C32D}"/>
              </a:ext>
            </a:extLst>
          </p:cNvPr>
          <p:cNvSpPr txBox="1"/>
          <p:nvPr/>
        </p:nvSpPr>
        <p:spPr>
          <a:xfrm>
            <a:off x="630381" y="5340927"/>
            <a:ext cx="462741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Linksschiefe Verteilung</a:t>
            </a:r>
          </a:p>
          <a:p>
            <a:r>
              <a:rPr lang="de-DE"/>
              <a:t> - Physikalische Begrenzung </a:t>
            </a:r>
          </a:p>
          <a:p>
            <a:r>
              <a:rPr lang="de-DE"/>
              <a:t> - Hohe Luftfeuchtigkeit in Indien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0F3FDE3-C5B6-68C8-A49B-34A751B95497}"/>
              </a:ext>
            </a:extLst>
          </p:cNvPr>
          <p:cNvSpPr txBox="1"/>
          <p:nvPr/>
        </p:nvSpPr>
        <p:spPr>
          <a:xfrm>
            <a:off x="6435435" y="5340926"/>
            <a:ext cx="462741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ea typeface="+mn-lt"/>
                <a:cs typeface="+mn-lt"/>
              </a:rPr>
              <a:t>Glockenkurvenförmige Verteilung</a:t>
            </a:r>
            <a:endParaRPr lang="de-DE"/>
          </a:p>
          <a:p>
            <a:r>
              <a:rPr lang="de-DE"/>
              <a:t> - Keine Ausreißer Gruppierungen</a:t>
            </a:r>
          </a:p>
        </p:txBody>
      </p:sp>
    </p:spTree>
    <p:extLst>
      <p:ext uri="{BB962C8B-B14F-4D97-AF65-F5344CB8AC3E}">
        <p14:creationId xmlns:p14="http://schemas.microsoft.com/office/powerpoint/2010/main" val="1355676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D8C9D-09E6-B987-9C51-5364D5D81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489084-C433-D8A9-38C3-4A2E63DEC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de-DE" dirty="0"/>
              <a:t>Datenanalyse - Ausreißer Analyse Boxplots</a:t>
            </a:r>
          </a:p>
        </p:txBody>
      </p:sp>
      <p:cxnSp>
        <p:nvCxnSpPr>
          <p:cNvPr id="11" name="Gerader Verbinder 10" descr="Folientrennlinie">
            <a:extLst>
              <a:ext uri="{FF2B5EF4-FFF2-40B4-BE49-F238E27FC236}">
                <a16:creationId xmlns:a16="http://schemas.microsoft.com/office/drawing/2014/main" id="{6ABF4044-85BA-AC00-A1B6-0D63146873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0" y="2867813"/>
            <a:ext cx="0" cy="1906552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32BF392B-F85B-177D-904C-D8CD55D554C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de-DE" smtClean="0"/>
              <a:pPr rtl="0"/>
              <a:t>13</a:t>
            </a:fld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A9DC695-B73E-2BA7-1BE3-24E882449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910" y="1627245"/>
            <a:ext cx="6558459" cy="414481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BC32612-AE68-C548-DE5F-C12A481BE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501" y="1563664"/>
            <a:ext cx="5222219" cy="122296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A72CCDE-0F0B-480F-DB46-CDC07FEB0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502" y="3051642"/>
            <a:ext cx="5222214" cy="12960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BF776BA-C866-D9AD-5741-B5614FCFA7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503" y="4615501"/>
            <a:ext cx="5222213" cy="1325511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1B3210B2-CE4E-B792-1C5E-8FE1D720308A}"/>
              </a:ext>
            </a:extLst>
          </p:cNvPr>
          <p:cNvSpPr/>
          <p:nvPr/>
        </p:nvSpPr>
        <p:spPr>
          <a:xfrm>
            <a:off x="1589480" y="1730923"/>
            <a:ext cx="850040" cy="10528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79B862A-FF9C-5177-9EDD-D65B43012406}"/>
              </a:ext>
            </a:extLst>
          </p:cNvPr>
          <p:cNvSpPr/>
          <p:nvPr/>
        </p:nvSpPr>
        <p:spPr>
          <a:xfrm>
            <a:off x="2413960" y="3210297"/>
            <a:ext cx="850040" cy="113737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16513C7-385E-8DAA-DE68-F95237C9B3E2}"/>
              </a:ext>
            </a:extLst>
          </p:cNvPr>
          <p:cNvSpPr/>
          <p:nvPr/>
        </p:nvSpPr>
        <p:spPr>
          <a:xfrm>
            <a:off x="1364398" y="4846474"/>
            <a:ext cx="359336" cy="10885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0D9AABD-05A6-9673-C9DE-DAC9E1B792D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133E357-4AF9-D1F3-730F-4260C1919CC9}"/>
              </a:ext>
            </a:extLst>
          </p:cNvPr>
          <p:cNvSpPr txBox="1"/>
          <p:nvPr/>
        </p:nvSpPr>
        <p:spPr>
          <a:xfrm>
            <a:off x="8014854" y="4959927"/>
            <a:ext cx="417714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/>
              <a:t>Alle Messwerte realistisch</a:t>
            </a:r>
          </a:p>
          <a:p>
            <a:pPr marL="285750" indent="-285750">
              <a:buFont typeface="Arial"/>
              <a:buChar char="•"/>
            </a:pPr>
            <a:r>
              <a:rPr lang="de-DE"/>
              <a:t>Potassium Wert in Indien: 50-300 ppm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39DDE54-A6F6-CCB4-6396-59B5A2DD1B41}"/>
              </a:ext>
            </a:extLst>
          </p:cNvPr>
          <p:cNvSpPr/>
          <p:nvPr/>
        </p:nvSpPr>
        <p:spPr>
          <a:xfrm>
            <a:off x="6669211" y="3139755"/>
            <a:ext cx="249381" cy="3035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9CC8E06-B411-8317-640D-F1989DE7A0D3}"/>
              </a:ext>
            </a:extLst>
          </p:cNvPr>
          <p:cNvSpPr/>
          <p:nvPr/>
        </p:nvSpPr>
        <p:spPr>
          <a:xfrm>
            <a:off x="8870950" y="4152900"/>
            <a:ext cx="211667" cy="2540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05AD922-EC41-8CC5-82EF-682F860972BD}"/>
              </a:ext>
            </a:extLst>
          </p:cNvPr>
          <p:cNvSpPr/>
          <p:nvPr/>
        </p:nvSpPr>
        <p:spPr>
          <a:xfrm>
            <a:off x="11057467" y="1758439"/>
            <a:ext cx="198966" cy="18889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0541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9C1B8-EF6F-355F-AAE5-C5CEDB7F4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ildplatzhalter 22" descr="Lächelnde Frau an einem Laptop">
            <a:extLst>
              <a:ext uri="{FF2B5EF4-FFF2-40B4-BE49-F238E27FC236}">
                <a16:creationId xmlns:a16="http://schemas.microsoft.com/office/drawing/2014/main" id="{D9486C0A-0FCE-F907-A0E5-89280BABF17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CCD562C-EEA3-9259-379B-214153B371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4110760"/>
            <a:ext cx="4902200" cy="1100565"/>
          </a:xfrm>
        </p:spPr>
        <p:txBody>
          <a:bodyPr vert="horz" lIns="252000" tIns="180000" rIns="180000" bIns="180000" rtlCol="0" anchor="t">
            <a:noAutofit/>
          </a:bodyPr>
          <a:lstStyle/>
          <a:p>
            <a:r>
              <a:rPr lang="de-DE">
                <a:ea typeface="+mn-lt"/>
                <a:cs typeface="+mn-lt"/>
              </a:rPr>
              <a:t>Erklärung von ML-Modellen </a:t>
            </a:r>
            <a:endParaRPr lang="de-DE"/>
          </a:p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1319569-0786-68BA-9997-D377A677A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smtClean="0"/>
              <a:pPr rtl="0"/>
              <a:t>14</a:t>
            </a:fld>
            <a:endParaRPr lang="de-DE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AF9AB60-15EC-4547-47C2-7024B5B7D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Qualitätssicherung für KI-Systeme – 10.12.2024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00591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DB245-A79F-832E-120D-7C651AC9B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0A263-82BE-ED50-1FBB-CBDEC3C0E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de-DE" dirty="0"/>
              <a:t>Datenanalyse – </a:t>
            </a:r>
            <a:r>
              <a:rPr lang="de-DE"/>
              <a:t> </a:t>
            </a:r>
            <a:r>
              <a:rPr lang="de-DE" err="1"/>
              <a:t>Prädiktoranalyse</a:t>
            </a:r>
            <a:r>
              <a:rPr lang="de-DE"/>
              <a:t> nach Pflanzenart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97165F4-0938-7779-DF73-CB42F7E658C9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de-DE" smtClean="0"/>
              <a:pPr rtl="0"/>
              <a:t>15</a:t>
            </a:fld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B989FE7-4BCC-55D6-78C8-10D15DEA24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9999" y="4193686"/>
            <a:ext cx="2955471" cy="212489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4FFC1F0-0D7D-74E3-F7FC-48BAC2D8C7B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604196" y="4246458"/>
            <a:ext cx="2955471" cy="212489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84DC4CE-C3F5-D403-6275-E81FFFFBA18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656581" y="4193686"/>
            <a:ext cx="2955471" cy="212489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C0C27F2-9C2C-7599-7EFA-2496C91F1DA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572528" y="21648"/>
            <a:ext cx="2924323" cy="212489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0676624-71A8-3B90-0B83-58145A53286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19998" y="1947552"/>
            <a:ext cx="2955471" cy="212489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29B658D-83FE-E2F6-D148-973E859B863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687729" y="1947553"/>
            <a:ext cx="2924323" cy="2124893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81E3DC0-DF8C-21EF-E7A2-729FAF78B2F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8572528" y="2146541"/>
            <a:ext cx="2955471" cy="2124893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92790A5-352F-7EF2-FB45-20BEA920FDB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99D4D5-1FBE-9533-7272-7344E619E90E}"/>
              </a:ext>
            </a:extLst>
          </p:cNvPr>
          <p:cNvSpPr txBox="1"/>
          <p:nvPr/>
        </p:nvSpPr>
        <p:spPr>
          <a:xfrm>
            <a:off x="305789" y="1135938"/>
            <a:ext cx="78832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/>
              <a:t>Starke Unterschiede zwischen den Messwerten je nach Pflanzentyp erkennbar</a:t>
            </a:r>
          </a:p>
        </p:txBody>
      </p:sp>
    </p:spTree>
    <p:extLst>
      <p:ext uri="{BB962C8B-B14F-4D97-AF65-F5344CB8AC3E}">
        <p14:creationId xmlns:p14="http://schemas.microsoft.com/office/powerpoint/2010/main" val="3389855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234089-E546-8669-BF18-4047FC403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Einfluss von Merkmalen auf Entscheidung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FC4C46-EDE0-A29D-81AC-256E318F48C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de-DE" dirty="0" err="1"/>
              <a:t>Ph-Wert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EBB71F5-09FB-43D2-9D18-0ACB24161CC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259800B-8C17-0735-0DE1-B72235FE74C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e-DE" noProof="0" smtClean="0"/>
              <a:pPr rtl="0"/>
              <a:t>16</a:t>
            </a:fld>
            <a:endParaRPr lang="de-DE" noProof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E956E76-7A1F-EBA8-35B7-3B763FDDF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906458"/>
            <a:ext cx="6284726" cy="379144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40A9AAD-FF40-7F05-7498-0E8F530AAE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16526" y="1905474"/>
            <a:ext cx="5140939" cy="378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02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D8A91-12F8-2CB1-DEEF-58D0E3A2C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Diagramm, Plan, Reihe enthält.&#10;&#10;Beschreibung automatisch generiert.">
            <a:extLst>
              <a:ext uri="{FF2B5EF4-FFF2-40B4-BE49-F238E27FC236}">
                <a16:creationId xmlns:a16="http://schemas.microsoft.com/office/drawing/2014/main" id="{435B7133-3A0C-B78C-7C17-6AF6F1B11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011" y="1904778"/>
            <a:ext cx="5192675" cy="37927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DA0B77-CF81-B056-50FF-2042132B0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Einfluss von Merkmalen auf Entscheidung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91471D8-4AD1-5561-409D-5936C0B8D44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de-DE" dirty="0"/>
              <a:t>Niederschlagsmenge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DC67B1B-CFBF-527A-AF9B-BDE88450BE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E29EA98-A013-8FA1-A48D-8FA80BB6FC6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e-DE" noProof="0" smtClean="0"/>
              <a:pPr rtl="0"/>
              <a:t>17</a:t>
            </a:fld>
            <a:endParaRPr lang="de-DE" noProof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668A57D-F511-1063-636C-62934990D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1906458"/>
            <a:ext cx="6284726" cy="379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73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03490-4918-3D2D-BC13-C89D00C8C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40E0B-B669-8D12-43B2-8A244B14B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Erklärung der Feature-Signifikanz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95126B0-B87A-EA48-B17D-6F9D21A1BD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4D083E-8614-6D50-5626-CD33D08A501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e-DE" noProof="0" smtClean="0"/>
              <a:pPr rtl="0"/>
              <a:t>18</a:t>
            </a:fld>
            <a:endParaRPr lang="de-DE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8A925DD-9834-1C63-449A-C821BA8136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98902" y="2123968"/>
            <a:ext cx="5472411" cy="393449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77C7038-4422-73C4-9C99-0B9EA2A163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0636" y="2123968"/>
            <a:ext cx="5414739" cy="393449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AB3AEDE4-8CD6-7E6F-191D-0BD711EAA672}"/>
              </a:ext>
            </a:extLst>
          </p:cNvPr>
          <p:cNvSpPr txBox="1"/>
          <p:nvPr/>
        </p:nvSpPr>
        <p:spPr>
          <a:xfrm>
            <a:off x="430480" y="1655483"/>
            <a:ext cx="110697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Die rainfall-Werte variieren stark zwischen den verschiedenen Pflanzenart  -&gt; Hoher Erklärungsgehalt</a:t>
            </a:r>
          </a:p>
        </p:txBody>
      </p:sp>
    </p:spTree>
    <p:extLst>
      <p:ext uri="{BB962C8B-B14F-4D97-AF65-F5344CB8AC3E}">
        <p14:creationId xmlns:p14="http://schemas.microsoft.com/office/powerpoint/2010/main" val="2507122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D8297-A444-4258-2BED-C9BFFFEE5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A6463E-ED08-A3F7-92CA-84D6A5D7D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SHAP </a:t>
            </a:r>
            <a:r>
              <a:rPr lang="de-DE" b="0"/>
              <a:t>– </a:t>
            </a:r>
            <a:r>
              <a:rPr lang="de-DE" b="0" err="1">
                <a:ea typeface="+mj-lt"/>
                <a:cs typeface="+mj-lt"/>
              </a:rPr>
              <a:t>SHapley</a:t>
            </a:r>
            <a:r>
              <a:rPr lang="de-DE" b="0">
                <a:ea typeface="+mj-lt"/>
                <a:cs typeface="+mj-lt"/>
              </a:rPr>
              <a:t> Additive </a:t>
            </a:r>
            <a:r>
              <a:rPr lang="de-DE" b="0" err="1">
                <a:ea typeface="+mj-lt"/>
                <a:cs typeface="+mj-lt"/>
              </a:rPr>
              <a:t>exPlanations</a:t>
            </a:r>
            <a:endParaRPr lang="de-DE" b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1C1BADD-9675-BA0F-A551-5F81AF01F55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de-DE"/>
              <a:t>Lokale </a:t>
            </a:r>
            <a:r>
              <a:rPr lang="de-DE" err="1"/>
              <a:t>Interpreation</a:t>
            </a:r>
            <a:r>
              <a:rPr lang="de-DE"/>
              <a:t>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289ED2B-649B-FC7B-0040-5608C9AF13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09624A9-0CCF-1038-0075-0443818BCF8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e-DE" noProof="0" smtClean="0"/>
              <a:pPr rtl="0"/>
              <a:t>19</a:t>
            </a:fld>
            <a:endParaRPr lang="de-DE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D03F43E-B16E-E52E-58FA-8D1294F087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98902" y="2206673"/>
            <a:ext cx="5472411" cy="325646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60ACDD5-24BF-236D-3030-3989AF7956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0636" y="1888391"/>
            <a:ext cx="5414739" cy="389303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AED47B47-F30C-CC9B-71C7-F642E1CEF4AA}"/>
              </a:ext>
            </a:extLst>
          </p:cNvPr>
          <p:cNvSpPr txBox="1"/>
          <p:nvPr/>
        </p:nvSpPr>
        <p:spPr>
          <a:xfrm>
            <a:off x="361207" y="1523865"/>
            <a:ext cx="78832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'P' Passt überein mit dem Label '</a:t>
            </a:r>
            <a:r>
              <a:rPr lang="de-DE" err="1"/>
              <a:t>Banana</a:t>
            </a:r>
            <a:r>
              <a:rPr lang="de-DE"/>
              <a:t>' - Wahr: Nicht Banane</a:t>
            </a:r>
          </a:p>
        </p:txBody>
      </p:sp>
    </p:spTree>
    <p:extLst>
      <p:ext uri="{BB962C8B-B14F-4D97-AF65-F5344CB8AC3E}">
        <p14:creationId xmlns:p14="http://schemas.microsoft.com/office/powerpoint/2010/main" val="3637474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FBBF8-7DB8-4784-1ECC-81CCCE32E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A6D569F-1D1F-6F5E-4411-80C5ED75DF7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70FA8F-0F92-A8A4-742C-3F50B8DECD2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e-DE" noProof="0" smtClean="0"/>
              <a:pPr rtl="0"/>
              <a:t>2</a:t>
            </a:fld>
            <a:endParaRPr lang="de-DE" noProof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FC25F373-1A2E-ED7A-5826-3A0F08A87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r>
              <a:rPr lang="de-DE"/>
              <a:t>Inhalt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8443F26-1D1F-218A-AE13-F7FC14C00F8D}"/>
              </a:ext>
            </a:extLst>
          </p:cNvPr>
          <p:cNvSpPr txBox="1"/>
          <p:nvPr/>
        </p:nvSpPr>
        <p:spPr>
          <a:xfrm>
            <a:off x="740779" y="1126167"/>
            <a:ext cx="6099858" cy="203132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dirty="0"/>
              <a:t>Projekt</a:t>
            </a:r>
          </a:p>
          <a:p>
            <a:pPr marL="285750" indent="-285750">
              <a:buFont typeface="Arial"/>
              <a:buChar char="•"/>
            </a:pPr>
            <a:r>
              <a:rPr lang="de-DE" dirty="0"/>
              <a:t>Funktionale Sicherheit</a:t>
            </a:r>
          </a:p>
          <a:p>
            <a:pPr marL="285750" indent="-285750">
              <a:buFont typeface="Arial"/>
              <a:buChar char="•"/>
            </a:pPr>
            <a:r>
              <a:rPr lang="de-DE" dirty="0"/>
              <a:t>Modellierung</a:t>
            </a:r>
          </a:p>
          <a:p>
            <a:pPr marL="742950" lvl="1" indent="-285750">
              <a:buFont typeface="Courier New"/>
              <a:buChar char="o"/>
            </a:pPr>
            <a:r>
              <a:rPr lang="de-DE" dirty="0"/>
              <a:t>Verstehen der Daten</a:t>
            </a:r>
          </a:p>
          <a:p>
            <a:pPr marL="742950" lvl="1" indent="-285750">
              <a:buFont typeface="Courier New"/>
              <a:buChar char="o"/>
            </a:pPr>
            <a:r>
              <a:rPr lang="de-DE" dirty="0"/>
              <a:t>Modelle validieren</a:t>
            </a:r>
          </a:p>
          <a:p>
            <a:pPr marL="742950" lvl="1" indent="-285750">
              <a:buFont typeface="Courier New"/>
              <a:buChar char="o"/>
            </a:pPr>
            <a:r>
              <a:rPr lang="de-DE" dirty="0"/>
              <a:t>Modelle erklären</a:t>
            </a:r>
          </a:p>
          <a:p>
            <a:pPr marL="285750" indent="-285750">
              <a:buFont typeface="Arial"/>
              <a:buChar char="•"/>
            </a:pPr>
            <a:r>
              <a:rPr lang="de-DE" dirty="0"/>
              <a:t>Zertifizierung</a:t>
            </a:r>
          </a:p>
        </p:txBody>
      </p:sp>
    </p:spTree>
    <p:extLst>
      <p:ext uri="{BB962C8B-B14F-4D97-AF65-F5344CB8AC3E}">
        <p14:creationId xmlns:p14="http://schemas.microsoft.com/office/powerpoint/2010/main" val="2896988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CE961-7B99-B10D-CD52-9CF9AA762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3B89B8-A0AA-9D56-AC01-AA03506A2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SHAP </a:t>
            </a:r>
            <a:r>
              <a:rPr lang="de-DE" b="0"/>
              <a:t>– </a:t>
            </a:r>
            <a:r>
              <a:rPr lang="de-DE" b="0" err="1"/>
              <a:t>SHapley</a:t>
            </a:r>
            <a:r>
              <a:rPr lang="de-DE" b="0"/>
              <a:t> Additive </a:t>
            </a:r>
            <a:r>
              <a:rPr lang="de-DE" b="0" err="1"/>
              <a:t>exPlanations</a:t>
            </a:r>
            <a:endParaRPr lang="de-DE" b="0" err="1">
              <a:solidFill>
                <a:srgbClr val="000000"/>
              </a:solidFill>
            </a:endParaRPr>
          </a:p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296BBA-F762-2817-9581-828B224DC83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de-DE"/>
              <a:t>Lokale </a:t>
            </a:r>
            <a:r>
              <a:rPr lang="de-DE" err="1"/>
              <a:t>Interpreation</a:t>
            </a:r>
            <a:r>
              <a:rPr lang="de-DE"/>
              <a:t> </a:t>
            </a:r>
            <a:endParaRPr lang="de-DE">
              <a:solidFill>
                <a:srgbClr val="000000"/>
              </a:solidFill>
            </a:endParaRPr>
          </a:p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509F4A7-CC37-80F7-50DA-3AD70A8741D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B0B0C66-08B1-B1E3-E8FD-5D8B6E0D59C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e-DE" noProof="0" smtClean="0"/>
              <a:pPr rtl="0"/>
              <a:t>20</a:t>
            </a:fld>
            <a:endParaRPr lang="de-DE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A60A474-3442-8657-C06E-B184E85ED9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98902" y="2214281"/>
            <a:ext cx="5472411" cy="324125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6E9FE24-A332-9200-5208-DDC0ED5AFF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0636" y="1888391"/>
            <a:ext cx="5414738" cy="389303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14A86B24-1817-B59C-27A0-529D51F314DC}"/>
              </a:ext>
            </a:extLst>
          </p:cNvPr>
          <p:cNvSpPr txBox="1"/>
          <p:nvPr/>
        </p:nvSpPr>
        <p:spPr>
          <a:xfrm>
            <a:off x="361207" y="1523865"/>
            <a:ext cx="78832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'P' Passt überein mit dem Label '</a:t>
            </a:r>
            <a:r>
              <a:rPr lang="de-DE" err="1"/>
              <a:t>Banana</a:t>
            </a:r>
            <a:r>
              <a:rPr lang="de-DE"/>
              <a:t>'- Wahr: Banane</a:t>
            </a:r>
          </a:p>
        </p:txBody>
      </p:sp>
    </p:spTree>
    <p:extLst>
      <p:ext uri="{BB962C8B-B14F-4D97-AF65-F5344CB8AC3E}">
        <p14:creationId xmlns:p14="http://schemas.microsoft.com/office/powerpoint/2010/main" val="4126167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C2673-1109-4827-3EAC-ECFF798CF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C72408-6E33-EAE6-4940-8F2DDAF54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SHAP </a:t>
            </a:r>
            <a:r>
              <a:rPr lang="de-DE" b="0"/>
              <a:t>– </a:t>
            </a:r>
            <a:r>
              <a:rPr lang="de-DE" b="0" err="1"/>
              <a:t>SHapley</a:t>
            </a:r>
            <a:r>
              <a:rPr lang="de-DE" b="0"/>
              <a:t> Additive </a:t>
            </a:r>
            <a:r>
              <a:rPr lang="de-DE" b="0" err="1"/>
              <a:t>exPlanations</a:t>
            </a:r>
            <a:endParaRPr lang="de-DE" b="0" err="1">
              <a:solidFill>
                <a:srgbClr val="000000"/>
              </a:solidFill>
            </a:endParaRPr>
          </a:p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B483D2B-B1D5-41ED-4C7F-BC49E99A672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de-DE"/>
              <a:t>Lokale </a:t>
            </a:r>
            <a:r>
              <a:rPr lang="de-DE" err="1"/>
              <a:t>Interpreation</a:t>
            </a:r>
            <a:r>
              <a:rPr lang="de-DE"/>
              <a:t> </a:t>
            </a:r>
            <a:endParaRPr lang="de-DE">
              <a:solidFill>
                <a:srgbClr val="000000"/>
              </a:solidFill>
            </a:endParaRPr>
          </a:p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0BC308-7477-454F-5F59-A8FD14AA013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D7B2032-FBB1-21E9-384F-015A463358D9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e-DE" noProof="0" smtClean="0"/>
              <a:pPr rtl="0"/>
              <a:t>21</a:t>
            </a:fld>
            <a:endParaRPr lang="de-DE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89D9A20-E871-8C11-7EBD-EE6C6B8487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11689" y="2214281"/>
            <a:ext cx="5446837" cy="324125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0AF8AD9-07EE-C98A-EF7B-CCF6941D9D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0636" y="1888391"/>
            <a:ext cx="5414738" cy="389303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0A7DF74-9B81-B43C-E166-278406BCA58A}"/>
              </a:ext>
            </a:extLst>
          </p:cNvPr>
          <p:cNvSpPr txBox="1"/>
          <p:nvPr/>
        </p:nvSpPr>
        <p:spPr>
          <a:xfrm>
            <a:off x="361207" y="1523865"/>
            <a:ext cx="78832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'P' Passt nicht überein mit dem Label '</a:t>
            </a:r>
            <a:r>
              <a:rPr lang="de-DE" err="1"/>
              <a:t>Banana</a:t>
            </a:r>
            <a:r>
              <a:rPr lang="de-DE"/>
              <a:t>'- Wahr: Nicht Banane</a:t>
            </a:r>
          </a:p>
        </p:txBody>
      </p:sp>
    </p:spTree>
    <p:extLst>
      <p:ext uri="{BB962C8B-B14F-4D97-AF65-F5344CB8AC3E}">
        <p14:creationId xmlns:p14="http://schemas.microsoft.com/office/powerpoint/2010/main" val="3829200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B2E9B-DC9C-6584-D891-A3F39571F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22D13D-54DE-593C-D9C3-2F814A8A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SHAP </a:t>
            </a:r>
            <a:r>
              <a:rPr lang="de-DE" b="0"/>
              <a:t>– </a:t>
            </a:r>
            <a:r>
              <a:rPr lang="de-DE" b="0" err="1"/>
              <a:t>SHapley</a:t>
            </a:r>
            <a:r>
              <a:rPr lang="de-DE" b="0"/>
              <a:t> Additive </a:t>
            </a:r>
            <a:r>
              <a:rPr lang="de-DE" b="0" err="1"/>
              <a:t>exPlanations</a:t>
            </a:r>
            <a:endParaRPr lang="de-DE" b="0" err="1">
              <a:solidFill>
                <a:srgbClr val="000000"/>
              </a:solidFill>
            </a:endParaRPr>
          </a:p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7EDC55-FCF9-3DD4-C09C-544B13DE2BA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de-DE"/>
              <a:t>Lokale </a:t>
            </a:r>
            <a:r>
              <a:rPr lang="de-DE" err="1"/>
              <a:t>Interpreation</a:t>
            </a:r>
            <a:r>
              <a:rPr lang="de-DE"/>
              <a:t> – Negativ </a:t>
            </a:r>
            <a:r>
              <a:rPr lang="de-DE" err="1"/>
              <a:t>Besipiel</a:t>
            </a:r>
            <a:endParaRPr lang="de-DE" err="1">
              <a:solidFill>
                <a:srgbClr val="000000"/>
              </a:solidFill>
            </a:endParaRPr>
          </a:p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0C9564D-BD82-EFD6-B066-9048267AFFD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DB23AAB-C522-9233-993C-98310D3800D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e-DE" noProof="0" smtClean="0"/>
              <a:pPr rtl="0"/>
              <a:t>22</a:t>
            </a:fld>
            <a:endParaRPr lang="de-DE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A394E50-B1F6-3818-DE07-7C1A2D7F1B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98902" y="2214281"/>
            <a:ext cx="5472411" cy="324125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BBA4598-0CA7-7FE0-197B-8971D2ABE7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0636" y="1888391"/>
            <a:ext cx="5414738" cy="389303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B6887DA-21FF-EF85-9AE9-27C6A1197A6C}"/>
              </a:ext>
            </a:extLst>
          </p:cNvPr>
          <p:cNvSpPr txBox="1"/>
          <p:nvPr/>
        </p:nvSpPr>
        <p:spPr>
          <a:xfrm>
            <a:off x="361207" y="1523865"/>
            <a:ext cx="78832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'</a:t>
            </a:r>
            <a:r>
              <a:rPr lang="de-DE" err="1"/>
              <a:t>rainfall</a:t>
            </a:r>
            <a:r>
              <a:rPr lang="de-DE"/>
              <a:t>' Passt überein mit dem Label '</a:t>
            </a:r>
            <a:r>
              <a:rPr lang="de-DE" err="1"/>
              <a:t>Banana</a:t>
            </a:r>
            <a:r>
              <a:rPr lang="de-DE"/>
              <a:t>'- Wahr: Banane</a:t>
            </a:r>
          </a:p>
        </p:txBody>
      </p:sp>
    </p:spTree>
    <p:extLst>
      <p:ext uri="{BB962C8B-B14F-4D97-AF65-F5344CB8AC3E}">
        <p14:creationId xmlns:p14="http://schemas.microsoft.com/office/powerpoint/2010/main" val="3025969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051C9-31A9-D099-A9AC-6CE806E7E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93440D-2BA1-6767-E48E-FCD1D0E89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Durchschnittlicher Einfluss einzelner Features über alle Vorhersagen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23978B-EFD6-290B-C55D-53A177D2416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de-DE" dirty="0"/>
              <a:t>Gewichtung von Feature Bereichen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59D09F4-BFC3-6934-2FBE-5A8C035D4D4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EA87ABB-BF77-CA23-06F7-E04D6AB42FF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e-DE" noProof="0" smtClean="0"/>
              <a:pPr rtl="0"/>
              <a:t>23</a:t>
            </a:fld>
            <a:endParaRPr lang="de-DE" noProof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EABB65A-4933-31CA-62DD-EEDAF2C60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6" y="1707505"/>
            <a:ext cx="7473538" cy="3940204"/>
          </a:xfrm>
          <a:prstGeom prst="rect">
            <a:avLst/>
          </a:prstGeom>
        </p:spPr>
      </p:pic>
      <p:pic>
        <p:nvPicPr>
          <p:cNvPr id="7" name="Grafik 6" descr="Ein Bild, das Text, Diagramm, Screenshot, Zahl enthält.&#10;&#10;Beschreibung automatisch generiert.">
            <a:extLst>
              <a:ext uri="{FF2B5EF4-FFF2-40B4-BE49-F238E27FC236}">
                <a16:creationId xmlns:a16="http://schemas.microsoft.com/office/drawing/2014/main" id="{FE3C6679-AA88-CB80-E429-B467795B93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73538" y="2001144"/>
            <a:ext cx="4663516" cy="3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000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9C1B8-EF6F-355F-AAE5-C5CEDB7F4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ildplatzhalter 22" descr="Lächelnde Frau an einem Laptop">
            <a:extLst>
              <a:ext uri="{FF2B5EF4-FFF2-40B4-BE49-F238E27FC236}">
                <a16:creationId xmlns:a16="http://schemas.microsoft.com/office/drawing/2014/main" id="{D9486C0A-0FCE-F907-A0E5-89280BABF17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CCD562C-EEA3-9259-379B-214153B371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4110760"/>
            <a:ext cx="4902200" cy="1100565"/>
          </a:xfrm>
        </p:spPr>
        <p:txBody>
          <a:bodyPr vert="horz" lIns="252000" tIns="180000" rIns="180000" bIns="180000" rtlCol="0" anchor="t">
            <a:noAutofit/>
          </a:bodyPr>
          <a:lstStyle/>
          <a:p>
            <a:r>
              <a:rPr lang="de-DE">
                <a:ea typeface="+mn-lt"/>
                <a:cs typeface="+mn-lt"/>
              </a:rPr>
              <a:t>Validierung von ML-Modellen </a:t>
            </a:r>
            <a:endParaRPr lang="de-DE"/>
          </a:p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1319569-0786-68BA-9997-D377A677A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smtClean="0"/>
              <a:pPr rtl="0"/>
              <a:t>24</a:t>
            </a:fld>
            <a:endParaRPr lang="de-DE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AF9AB60-15EC-4547-47C2-7024B5B7D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987529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FB589-FCC5-63E0-A81B-3EC33DACC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32C5E80-FE89-4B91-C976-4153BBCEBBE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156AE0D-2A1A-6EB7-AC16-57EC725D2D7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e-DE" noProof="0" smtClean="0"/>
              <a:pPr rtl="0"/>
              <a:t>25</a:t>
            </a:fld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36D882-4876-08CA-D447-9AC3DCC53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de-DE" dirty="0"/>
              <a:t>Validierung von ML-Modellen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02B848B-CC69-F9D9-0FB7-D81450B2B00F}"/>
              </a:ext>
            </a:extLst>
          </p:cNvPr>
          <p:cNvSpPr txBox="1"/>
          <p:nvPr/>
        </p:nvSpPr>
        <p:spPr>
          <a:xfrm>
            <a:off x="740779" y="1126167"/>
            <a:ext cx="9457106" cy="31393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de-DE" b="1" dirty="0"/>
              <a:t>Model Fit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>
                <a:ea typeface="+mn-lt"/>
                <a:cs typeface="+mn-lt"/>
              </a:rPr>
              <a:t>Herausforderung:</a:t>
            </a:r>
            <a:r>
              <a:rPr lang="de-DE" dirty="0">
                <a:ea typeface="+mn-lt"/>
                <a:cs typeface="+mn-lt"/>
              </a:rPr>
              <a:t> Begrenzter Datensatz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>
                <a:ea typeface="+mn-lt"/>
                <a:cs typeface="+mn-lt"/>
              </a:rPr>
              <a:t>Vorteil:</a:t>
            </a:r>
            <a:r>
              <a:rPr lang="de-DE" dirty="0">
                <a:ea typeface="+mn-lt"/>
                <a:cs typeface="+mn-lt"/>
              </a:rPr>
              <a:t> Allgemeine Zusammenhänge und etablierte Entscheidungen zuverlässig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Allerdings häufig sehr allgemeine Zusammenhänge oder etablierte Entscheidungen</a:t>
            </a:r>
          </a:p>
          <a:p>
            <a:endParaRPr lang="de-DE" dirty="0"/>
          </a:p>
          <a:p>
            <a:r>
              <a:rPr lang="de-DE" b="1" dirty="0"/>
              <a:t>Data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Nur generierte Daten, daher nicht mit echten vergleichbar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Gefundene Zusammenhänge aber trotzdem auch auf echte Daten anwendbar</a:t>
            </a:r>
          </a:p>
          <a:p>
            <a:endParaRPr lang="de-DE" dirty="0"/>
          </a:p>
          <a:p>
            <a:r>
              <a:rPr lang="de-DE" b="1" dirty="0" err="1"/>
              <a:t>Scope</a:t>
            </a:r>
            <a:r>
              <a:rPr lang="de-DE" b="1" dirty="0"/>
              <a:t> Compliance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Unproblematisch, Anwendungsbereich ausreichend spezifiziert</a:t>
            </a:r>
          </a:p>
        </p:txBody>
      </p:sp>
    </p:spTree>
    <p:extLst>
      <p:ext uri="{BB962C8B-B14F-4D97-AF65-F5344CB8AC3E}">
        <p14:creationId xmlns:p14="http://schemas.microsoft.com/office/powerpoint/2010/main" val="449170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0F082-48C1-975B-1487-212E2B2D7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B5B141F-2902-221F-7BF8-79CC1D7C028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28BD4C-95FF-5C70-8197-4FBCECC9D3D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e-DE" noProof="0" smtClean="0"/>
              <a:pPr rtl="0"/>
              <a:t>26</a:t>
            </a:fld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23FF779-6A49-EA0F-7E5E-5793597AF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de-DE" dirty="0"/>
              <a:t>Validierung von ML-Modellen – Testen einer KI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7F6B358-2EFD-1F5F-E805-9433AC8C40F0}"/>
              </a:ext>
            </a:extLst>
          </p:cNvPr>
          <p:cNvSpPr txBox="1"/>
          <p:nvPr/>
        </p:nvSpPr>
        <p:spPr>
          <a:xfrm>
            <a:off x="740779" y="1126167"/>
            <a:ext cx="6861140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300" b="1" dirty="0" err="1"/>
              <a:t>Accuracy</a:t>
            </a:r>
            <a:endParaRPr lang="de-DE" sz="13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1300" dirty="0"/>
              <a:t>Anteil korrekt klassifizierter Instanzen an allen Instanzen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300" dirty="0"/>
              <a:t>Formel: (TP + TN) / (TP + TN + FP + FN)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1300" dirty="0"/>
          </a:p>
          <a:p>
            <a:r>
              <a:rPr lang="de-DE" sz="1300" b="1" dirty="0"/>
              <a:t>Precision</a:t>
            </a:r>
            <a:endParaRPr lang="de-DE" sz="13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1300" dirty="0"/>
              <a:t>Anteil korrekt positiver Vorhersagen an allen positiven Vorhersagen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300" dirty="0"/>
              <a:t>Formel: TP/(TP+FP)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300" dirty="0"/>
              <a:t>Fokus auf Genauigkeit der positiven Vorhersagen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1300" dirty="0"/>
          </a:p>
          <a:p>
            <a:r>
              <a:rPr lang="de-DE" sz="1300" b="1" dirty="0"/>
              <a:t>Recall (Sensitivität)</a:t>
            </a:r>
            <a:endParaRPr lang="de-DE" sz="13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1300" dirty="0"/>
              <a:t>Anteil korrekt positiver Vorhersagen an allen tatsächlichen positiven Fällen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300" dirty="0"/>
              <a:t>Formel: TP/(TP+FN)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300" dirty="0"/>
              <a:t>Fokus auf Erkennung aller positiven Fälle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1300" dirty="0"/>
          </a:p>
          <a:p>
            <a:r>
              <a:rPr lang="de-DE" sz="1300" b="1" dirty="0"/>
              <a:t>F1-Score</a:t>
            </a:r>
            <a:endParaRPr lang="de-DE" sz="13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1300" dirty="0"/>
              <a:t>Harmonisches Mittel von Precision und Recall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300" dirty="0"/>
              <a:t>Formel: 2⋅(</a:t>
            </a:r>
            <a:r>
              <a:rPr lang="de-DE" sz="1300" dirty="0" err="1"/>
              <a:t>Precision⋅Recall</a:t>
            </a:r>
            <a:r>
              <a:rPr lang="de-DE" sz="1300" dirty="0"/>
              <a:t>)/(</a:t>
            </a:r>
            <a:r>
              <a:rPr lang="de-DE" sz="1300" dirty="0" err="1"/>
              <a:t>Precision+Recall</a:t>
            </a:r>
            <a:r>
              <a:rPr lang="de-DE" sz="1300" dirty="0"/>
              <a:t>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300" dirty="0"/>
              <a:t>Balance zwischen Precision und Recall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1300" dirty="0"/>
          </a:p>
          <a:p>
            <a:r>
              <a:rPr lang="de-DE" sz="1300" b="1" dirty="0"/>
              <a:t>Support</a:t>
            </a:r>
            <a:endParaRPr lang="de-DE" sz="13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1300" dirty="0"/>
              <a:t>Anzahl tatsächlicher Instanzen pro Klasse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1300" dirty="0"/>
          </a:p>
          <a:p>
            <a:r>
              <a:rPr lang="de-DE" sz="1300" b="1" dirty="0"/>
              <a:t>Konfusionsmatrix</a:t>
            </a:r>
            <a:endParaRPr lang="de-DE" sz="13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1300" dirty="0"/>
              <a:t>Übersicht der richtig und falsch klassifizierten Instanzen</a:t>
            </a:r>
          </a:p>
          <a:p>
            <a:endParaRPr lang="de-DE" sz="1300" dirty="0"/>
          </a:p>
          <a:p>
            <a:pPr>
              <a:buFont typeface="Arial" panose="020B0604020202020204" pitchFamily="34" charset="0"/>
              <a:buChar char="•"/>
            </a:pPr>
            <a:endParaRPr lang="de-DE" sz="1300" dirty="0"/>
          </a:p>
          <a:p>
            <a:pPr>
              <a:buFont typeface="Arial" panose="020B0604020202020204" pitchFamily="34" charset="0"/>
              <a:buChar char="•"/>
            </a:pPr>
            <a:endParaRPr lang="de-DE" sz="1300" dirty="0"/>
          </a:p>
          <a:p>
            <a:pPr>
              <a:buFont typeface="Arial" panose="020B0604020202020204" pitchFamily="34" charset="0"/>
              <a:buChar char="•"/>
            </a:pPr>
            <a:endParaRPr lang="de-DE" sz="1300" dirty="0"/>
          </a:p>
          <a:p>
            <a:pPr>
              <a:buFont typeface="Arial" panose="020B0604020202020204" pitchFamily="34" charset="0"/>
              <a:buChar char="•"/>
            </a:pPr>
            <a:endParaRPr lang="de-DE" sz="1300" dirty="0"/>
          </a:p>
          <a:p>
            <a:pPr>
              <a:buFont typeface="Arial" panose="020B0604020202020204" pitchFamily="34" charset="0"/>
              <a:buChar char="•"/>
            </a:pPr>
            <a:endParaRPr lang="de-DE" sz="1300" dirty="0"/>
          </a:p>
        </p:txBody>
      </p:sp>
    </p:spTree>
    <p:extLst>
      <p:ext uri="{BB962C8B-B14F-4D97-AF65-F5344CB8AC3E}">
        <p14:creationId xmlns:p14="http://schemas.microsoft.com/office/powerpoint/2010/main" val="964657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6E5EA-1EC1-33B3-19A8-20DCC5818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13007D7-4DCA-5084-97A5-24C3C06F488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D5FCD32-B2D2-F3C2-457E-25D13450FE3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e-DE" noProof="0" smtClean="0"/>
              <a:pPr rtl="0"/>
              <a:t>27</a:t>
            </a:fld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6C11E79-6325-04DA-AFB0-0B104451E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de-DE" dirty="0"/>
              <a:t>Validierung von ML-Modellen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D89B5B4-1550-FD72-DF40-8029F5B7C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192" y="749162"/>
            <a:ext cx="4038808" cy="53596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FC85720-4992-2D6E-34A4-2C374EAA6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60" y="1498091"/>
            <a:ext cx="5068301" cy="461074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3910581-7880-38A0-25D5-2DE9507F0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6423" y="1488470"/>
            <a:ext cx="2044805" cy="147327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D200B58-D58F-5C84-B002-79111EA48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464" y="4697617"/>
            <a:ext cx="2041765" cy="141122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BBDD486-C4E6-EA64-9920-A8F1F56B9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9463" y="3105072"/>
            <a:ext cx="2041765" cy="1434593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D538FE48-F3B5-F317-1FEF-912FF7152503}"/>
              </a:ext>
            </a:extLst>
          </p:cNvPr>
          <p:cNvSpPr/>
          <p:nvPr/>
        </p:nvSpPr>
        <p:spPr>
          <a:xfrm>
            <a:off x="3002455" y="3803869"/>
            <a:ext cx="178677" cy="1961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53DDD65-5941-0A6E-44AF-6499CF5F4F28}"/>
              </a:ext>
            </a:extLst>
          </p:cNvPr>
          <p:cNvSpPr/>
          <p:nvPr/>
        </p:nvSpPr>
        <p:spPr>
          <a:xfrm>
            <a:off x="2668805" y="4950426"/>
            <a:ext cx="178677" cy="1961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9740DD68-3A0A-9155-B59B-662D82BD0DE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de-DE" sz="2000" dirty="0"/>
              <a:t>Drei falsch klassifizierte Empfehlungen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/>
              <a:t>Konfidenzschwelle</a:t>
            </a:r>
            <a:r>
              <a:rPr lang="de-DE" sz="2000" dirty="0"/>
              <a:t> auf 90%</a:t>
            </a:r>
          </a:p>
        </p:txBody>
      </p:sp>
    </p:spTree>
    <p:extLst>
      <p:ext uri="{BB962C8B-B14F-4D97-AF65-F5344CB8AC3E}">
        <p14:creationId xmlns:p14="http://schemas.microsoft.com/office/powerpoint/2010/main" val="29095398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6E5EA-1EC1-33B3-19A8-20DCC5818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26" descr="Ein Bild, das Text, Diagramm, Screenshot, Reihe enthält.&#10;&#10;Beschreibung automatisch generiert.">
            <a:extLst>
              <a:ext uri="{FF2B5EF4-FFF2-40B4-BE49-F238E27FC236}">
                <a16:creationId xmlns:a16="http://schemas.microsoft.com/office/drawing/2014/main" id="{DA711B1F-F794-634F-A87B-D6C74A634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83" y="4214705"/>
            <a:ext cx="3282951" cy="212090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13007D7-4DCA-5084-97A5-24C3C06F488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D5FCD32-B2D2-F3C2-457E-25D13450FE3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e-DE" noProof="0" smtClean="0"/>
              <a:pPr rtl="0"/>
              <a:t>28</a:t>
            </a:fld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6C11E79-6325-04DA-AFB0-0B104451E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334961" cy="432000"/>
          </a:xfrm>
        </p:spPr>
        <p:txBody>
          <a:bodyPr rtlCol="0"/>
          <a:lstStyle/>
          <a:p>
            <a:r>
              <a:rPr lang="de-DE" dirty="0"/>
              <a:t>Falsche Einsortierung von Rice in Jute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FC85720-4992-2D6E-34A4-2C374EAA6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456" y="120451"/>
            <a:ext cx="1910012" cy="195154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453DDD65-5941-0A6E-44AF-6499CF5F4F28}"/>
              </a:ext>
            </a:extLst>
          </p:cNvPr>
          <p:cNvSpPr/>
          <p:nvPr/>
        </p:nvSpPr>
        <p:spPr>
          <a:xfrm>
            <a:off x="7974113" y="1569985"/>
            <a:ext cx="109537" cy="1095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 descr="Ein Bild, das Text, Screenshot, Diagramm, Rechteck enthält.&#10;&#10;Beschreibung automatisch generiert.">
            <a:extLst>
              <a:ext uri="{FF2B5EF4-FFF2-40B4-BE49-F238E27FC236}">
                <a16:creationId xmlns:a16="http://schemas.microsoft.com/office/drawing/2014/main" id="{7E5B0487-A569-8683-7948-7756180FF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37" y="2146300"/>
            <a:ext cx="2710393" cy="2120901"/>
          </a:xfrm>
          <a:prstGeom prst="rect">
            <a:avLst/>
          </a:prstGeom>
        </p:spPr>
      </p:pic>
      <p:pic>
        <p:nvPicPr>
          <p:cNvPr id="25" name="Grafik 24" descr="Ein Bild, das Text, Screenshot, Diagramm, Rechteck enthält.&#10;&#10;Beschreibung automatisch generiert.">
            <a:extLst>
              <a:ext uri="{FF2B5EF4-FFF2-40B4-BE49-F238E27FC236}">
                <a16:creationId xmlns:a16="http://schemas.microsoft.com/office/drawing/2014/main" id="{08B1D112-CCF1-4178-DD09-C9C813A80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6679" y="2146300"/>
            <a:ext cx="2646892" cy="2120901"/>
          </a:xfrm>
          <a:prstGeom prst="rect">
            <a:avLst/>
          </a:prstGeom>
        </p:spPr>
      </p:pic>
      <p:pic>
        <p:nvPicPr>
          <p:cNvPr id="26" name="Grafik 25" descr="Ein Bild, das Text, Screenshot, Diagramm, Reihe enthält.&#10;&#10;Beschreibung automatisch generiert.">
            <a:extLst>
              <a:ext uri="{FF2B5EF4-FFF2-40B4-BE49-F238E27FC236}">
                <a16:creationId xmlns:a16="http://schemas.microsoft.com/office/drawing/2014/main" id="{B52A3B41-C96D-469D-5909-E2B79598FF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2165" y="29633"/>
            <a:ext cx="2656417" cy="2120901"/>
          </a:xfrm>
          <a:prstGeom prst="rect">
            <a:avLst/>
          </a:prstGeom>
        </p:spPr>
      </p:pic>
      <p:pic>
        <p:nvPicPr>
          <p:cNvPr id="28" name="Grafik 27" descr="Ein Bild, das Text, Screenshot, Diagramm, Reihe enthält.&#10;&#10;Beschreibung automatisch generiert.">
            <a:extLst>
              <a:ext uri="{FF2B5EF4-FFF2-40B4-BE49-F238E27FC236}">
                <a16:creationId xmlns:a16="http://schemas.microsoft.com/office/drawing/2014/main" id="{64E2FA74-7DBE-D9E3-4F7B-D111CCDDD3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0404" y="2146299"/>
            <a:ext cx="3036360" cy="2120901"/>
          </a:xfrm>
          <a:prstGeom prst="rect">
            <a:avLst/>
          </a:prstGeom>
        </p:spPr>
      </p:pic>
      <p:pic>
        <p:nvPicPr>
          <p:cNvPr id="29" name="Grafik 28" descr="Ein Bild, das Text, Screenshot, Diagramm, Reihe enthält.&#10;&#10;Beschreibung automatisch generiert.">
            <a:extLst>
              <a:ext uri="{FF2B5EF4-FFF2-40B4-BE49-F238E27FC236}">
                <a16:creationId xmlns:a16="http://schemas.microsoft.com/office/drawing/2014/main" id="{1D6E48EC-D852-8611-7EDA-063052F4C3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2165" y="4214705"/>
            <a:ext cx="2698752" cy="2120901"/>
          </a:xfrm>
          <a:prstGeom prst="rect">
            <a:avLst/>
          </a:prstGeom>
        </p:spPr>
      </p:pic>
      <p:pic>
        <p:nvPicPr>
          <p:cNvPr id="30" name="Grafik 29" descr="Ein Bild, das Text, Screenshot, Diagramm, Reihe enthält.&#10;&#10;Beschreibung automatisch generiert.">
            <a:extLst>
              <a:ext uri="{FF2B5EF4-FFF2-40B4-BE49-F238E27FC236}">
                <a16:creationId xmlns:a16="http://schemas.microsoft.com/office/drawing/2014/main" id="{B2889789-040C-9B7E-7385-31E41FE689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3226" y="4246455"/>
            <a:ext cx="3034243" cy="2089151"/>
          </a:xfrm>
          <a:prstGeom prst="rect">
            <a:avLst/>
          </a:prstGeom>
        </p:spPr>
      </p:pic>
      <p:sp>
        <p:nvSpPr>
          <p:cNvPr id="31" name="Textplatzhalter 2">
            <a:extLst>
              <a:ext uri="{FF2B5EF4-FFF2-40B4-BE49-F238E27FC236}">
                <a16:creationId xmlns:a16="http://schemas.microsoft.com/office/drawing/2014/main" id="{745F26E5-800F-868F-C5BC-DBBE703031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6635895" cy="90788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Vergleich der einzelnen Prädikatoren</a:t>
            </a:r>
          </a:p>
          <a:p>
            <a:r>
              <a:rPr lang="de-DE" dirty="0"/>
              <a:t>Wertbereiche überschneiden sich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Keine eindeutige Klassifizierung möglich</a:t>
            </a:r>
          </a:p>
        </p:txBody>
      </p:sp>
    </p:spTree>
    <p:extLst>
      <p:ext uri="{BB962C8B-B14F-4D97-AF65-F5344CB8AC3E}">
        <p14:creationId xmlns:p14="http://schemas.microsoft.com/office/powerpoint/2010/main" val="3695826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6E5EA-1EC1-33B3-19A8-20DCC5818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13007D7-4DCA-5084-97A5-24C3C06F488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de-DE"/>
              <a:t>Qualitätssicherung für KI-Systeme – 10.12.2024</a:t>
            </a:r>
            <a:endParaRPr lang="de-DE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D5FCD32-B2D2-F3C2-457E-25D13450FE3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e-DE" noProof="0" smtClean="0"/>
              <a:pPr rtl="0"/>
              <a:t>29</a:t>
            </a:fld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6C11E79-6325-04DA-AFB0-0B104451E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334961" cy="432000"/>
          </a:xfrm>
        </p:spPr>
        <p:txBody>
          <a:bodyPr rtlCol="0"/>
          <a:lstStyle/>
          <a:p>
            <a:r>
              <a:rPr lang="de-DE"/>
              <a:t>Vergleich von Rice in Jute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2A2CFDE-3E9F-64B4-04D2-AD6F315B484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8" descr="Jute plant stems laid for drying in the ...">
            <a:extLst>
              <a:ext uri="{FF2B5EF4-FFF2-40B4-BE49-F238E27FC236}">
                <a16:creationId xmlns:a16="http://schemas.microsoft.com/office/drawing/2014/main" id="{B9EF2550-4986-A8B3-6D6B-202C58CC0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904" y="1792671"/>
            <a:ext cx="2619375" cy="1743075"/>
          </a:xfrm>
          <a:prstGeom prst="rect">
            <a:avLst/>
          </a:prstGeom>
        </p:spPr>
      </p:pic>
      <p:pic>
        <p:nvPicPr>
          <p:cNvPr id="10" name="Grafik 9" descr="Jute Cultivation; Stage One Of The Jute ...">
            <a:extLst>
              <a:ext uri="{FF2B5EF4-FFF2-40B4-BE49-F238E27FC236}">
                <a16:creationId xmlns:a16="http://schemas.microsoft.com/office/drawing/2014/main" id="{21BFA24C-38EB-4718-2EF0-286367722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8188" y="1592645"/>
            <a:ext cx="2143125" cy="2143125"/>
          </a:xfrm>
          <a:prstGeom prst="rect">
            <a:avLst/>
          </a:prstGeom>
        </p:spPr>
      </p:pic>
      <p:pic>
        <p:nvPicPr>
          <p:cNvPr id="3074" name="Picture 2" descr="Was ist Jute? Die Geschichte &amp; Eigenschaften der Goldenen Faser">
            <a:extLst>
              <a:ext uri="{FF2B5EF4-FFF2-40B4-BE49-F238E27FC236}">
                <a16:creationId xmlns:a16="http://schemas.microsoft.com/office/drawing/2014/main" id="{E5786AFD-1EAE-2605-9676-6CCC3310C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987" y="3873004"/>
            <a:ext cx="3935186" cy="236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6A5F4F9E-BE92-9FBE-88A0-E63F6024F331}"/>
              </a:ext>
            </a:extLst>
          </p:cNvPr>
          <p:cNvSpPr txBox="1"/>
          <p:nvPr/>
        </p:nvSpPr>
        <p:spPr>
          <a:xfrm>
            <a:off x="4439144" y="3844833"/>
            <a:ext cx="23114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 </a:t>
            </a:r>
            <a:r>
              <a:rPr lang="de-DE" dirty="0"/>
              <a:t>Rice  	      Jute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endParaRPr lang="de-DE" dirty="0"/>
          </a:p>
        </p:txBody>
      </p:sp>
      <p:pic>
        <p:nvPicPr>
          <p:cNvPr id="12" name="Grafik 11" descr="Ein Bild, das Essen, Reis, Gras, draußen enthält.&#10;&#10;Beschreibung automatisch generiert.">
            <a:extLst>
              <a:ext uri="{FF2B5EF4-FFF2-40B4-BE49-F238E27FC236}">
                <a16:creationId xmlns:a16="http://schemas.microsoft.com/office/drawing/2014/main" id="{3F3BCC78-1B8E-CB7B-4489-DE1C9F2F2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866" y="4528990"/>
            <a:ext cx="2605217" cy="1492699"/>
          </a:xfrm>
          <a:prstGeom prst="rect">
            <a:avLst/>
          </a:prstGeom>
        </p:spPr>
      </p:pic>
      <p:pic>
        <p:nvPicPr>
          <p:cNvPr id="3076" name="Picture 4" descr="Geschichte des Reisanbaus - Rii Jii Basmati Reis">
            <a:extLst>
              <a:ext uri="{FF2B5EF4-FFF2-40B4-BE49-F238E27FC236}">
                <a16:creationId xmlns:a16="http://schemas.microsoft.com/office/drawing/2014/main" id="{0ABE83A2-4567-6B99-7E8B-F707BA96D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407" y="3016665"/>
            <a:ext cx="1286266" cy="85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ropischer Reis liebt kühle Nächte :: Pflanzenforschung.de">
            <a:extLst>
              <a:ext uri="{FF2B5EF4-FFF2-40B4-BE49-F238E27FC236}">
                <a16:creationId xmlns:a16="http://schemas.microsoft.com/office/drawing/2014/main" id="{6021882E-D6AF-0233-28D9-37A5C7C88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582660"/>
            <a:ext cx="3681351" cy="276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335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BEF3B-BF29-E721-7635-DA82BF050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A347EC5-41FA-6EC3-A41E-482B1F6AFB9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E3523E-97D2-D926-F19C-150264971D6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e-DE" noProof="0" smtClean="0"/>
              <a:pPr rtl="0"/>
              <a:t>3</a:t>
            </a:fld>
            <a:endParaRPr lang="de-DE" noProof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E8CF7B3-FF55-F555-6BA0-61FFF0D69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de-DE" dirty="0"/>
              <a:t>Anbauempfehlung für Landwirtschaft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C2A57E4-9188-3267-F962-CD1CEDA6B2BD}"/>
              </a:ext>
            </a:extLst>
          </p:cNvPr>
          <p:cNvSpPr txBox="1"/>
          <p:nvPr/>
        </p:nvSpPr>
        <p:spPr>
          <a:xfrm>
            <a:off x="740779" y="1126167"/>
            <a:ext cx="9457106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de-DE" dirty="0"/>
              <a:t>Basierend auf </a:t>
            </a:r>
            <a:r>
              <a:rPr lang="de-DE"/>
              <a:t>Boden- und Umgebungsmesswerten</a:t>
            </a:r>
            <a:r>
              <a:rPr lang="de-DE" dirty="0"/>
              <a:t> wird eine vom 22 Pflanzen empfohlen</a:t>
            </a:r>
            <a:endParaRPr lang="de-DE"/>
          </a:p>
          <a:p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>
                <a:sym typeface="Wingdings" panose="05000000000000000000" pitchFamily="2" charset="2"/>
              </a:rPr>
              <a:t>Ertrag maximieren</a:t>
            </a:r>
            <a:endParaRPr lang="de-DE"/>
          </a:p>
          <a:p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>
                <a:sym typeface="Wingdings" panose="05000000000000000000" pitchFamily="2" charset="2"/>
              </a:rPr>
              <a:t>Risikoausfall minimieren</a:t>
            </a:r>
            <a:endParaRPr lang="de-DE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0601263-5A50-E04A-D559-014EEBCE8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154" y="1521220"/>
            <a:ext cx="3247642" cy="205883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84267B8-6999-3CCD-22FB-44FBD630E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711" y="2273808"/>
            <a:ext cx="6538857" cy="130624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9890A0E-1AD7-F790-4E54-CB83B20EE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04364"/>
            <a:ext cx="12192000" cy="256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9491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8E795-F86A-E63E-BFCA-94FA38553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ildplatzhalter 22" descr="Lächelnde Frau an einem Laptop">
            <a:extLst>
              <a:ext uri="{FF2B5EF4-FFF2-40B4-BE49-F238E27FC236}">
                <a16:creationId xmlns:a16="http://schemas.microsoft.com/office/drawing/2014/main" id="{3887D1DB-5473-FF91-2D8D-3CB0DC91BD3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62829EF-35D5-34E4-7AD5-545CF12F8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00" y="2156226"/>
            <a:ext cx="4903599" cy="1958400"/>
          </a:xfrm>
        </p:spPr>
        <p:txBody>
          <a:bodyPr rtlCol="0"/>
          <a:lstStyle/>
          <a:p>
            <a:r>
              <a:rPr lang="de-DE" sz="5450" dirty="0"/>
              <a:t>Zertifizierung der KI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5BD9B38-2D32-50DB-B8CE-9EC4C52DA8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4110760"/>
            <a:ext cx="4902200" cy="1100565"/>
          </a:xfrm>
        </p:spPr>
        <p:txBody>
          <a:bodyPr vert="horz" lIns="252000" tIns="180000" rIns="180000" bIns="180000" rtlCol="0" anchor="t">
            <a:noAutofit/>
          </a:bodyPr>
          <a:lstStyle/>
          <a:p>
            <a:pPr rtl="0"/>
            <a:endParaRPr lang="de-DE"/>
          </a:p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89CC369-D161-9EED-ADBB-98016C6F3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smtClean="0"/>
              <a:pPr rtl="0"/>
              <a:t>30</a:t>
            </a:fld>
            <a:endParaRPr lang="de-DE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F197F10-B4CD-A0EE-E56A-B9DC9082E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811114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E0581-FF63-139E-339B-85D3C3097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EE24C60-D484-480D-6ACE-EE2250EB595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B23D18-A577-1B63-E5E4-FBB152B09BF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e-DE" noProof="0" smtClean="0"/>
              <a:pPr rtl="0"/>
              <a:t>31</a:t>
            </a:fld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005596-7E61-5190-122F-29925E909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de-DE" dirty="0"/>
              <a:t>Zertifizierung der KI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A2EE84E-CCCE-4ACE-518E-A811E1D612D4}"/>
              </a:ext>
            </a:extLst>
          </p:cNvPr>
          <p:cNvSpPr txBox="1"/>
          <p:nvPr/>
        </p:nvSpPr>
        <p:spPr>
          <a:xfrm>
            <a:off x="740779" y="1126167"/>
            <a:ext cx="9457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Die Kritikalität eines Fehlers hat ein gewisses Schädigungspotenzial daher Stufe 2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EA130D3-5B30-8177-2984-E42DF91A9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335" y="1860024"/>
            <a:ext cx="9064902" cy="424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52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39F25-D4A8-4FB2-BA43-758669B3F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8A3917D-D329-CF50-8029-20560BDA34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1C76569-3B09-2842-6942-D906A696575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e-DE" noProof="0" smtClean="0"/>
              <a:pPr rtl="0"/>
              <a:t>32</a:t>
            </a:fld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D82C0-7E89-E1E3-E32B-CB499536D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de-DE" dirty="0"/>
              <a:t>Zertifizierung der KI - Dimension Transparenz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3800FCB-3DB5-4C9F-9B9A-3129F4F8A3D7}"/>
              </a:ext>
            </a:extLst>
          </p:cNvPr>
          <p:cNvSpPr txBox="1"/>
          <p:nvPr/>
        </p:nvSpPr>
        <p:spPr>
          <a:xfrm>
            <a:off x="740779" y="1126167"/>
            <a:ext cx="945710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/>
              <a:t>Transparenz gegenüber Nutzern und Betroffenen (NB)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Nutzer übernimmt KI-Entscheidung ohne Wissengrundlage der KI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1600" dirty="0"/>
              <a:t>Beispiel: Obstsorte nach Wachstumsbedingungen und nicht Kapitalertrag ausgewählt</a:t>
            </a:r>
          </a:p>
          <a:p>
            <a:endParaRPr lang="de-DE" sz="1600" dirty="0"/>
          </a:p>
          <a:p>
            <a:r>
              <a:rPr lang="de-DE" sz="1600" b="1" dirty="0"/>
              <a:t>Transparenz für Experten (EX)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Falsche Annahmen über Daten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r>
              <a:rPr lang="de-DE" sz="1600" b="1" dirty="0"/>
              <a:t>Auditfähigkeit (AF)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Grundbedingungen sind nicht vollständig dokumentiert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1600" b="1" dirty="0"/>
              <a:t>Dokumentation für den Bauer </a:t>
            </a:r>
            <a:r>
              <a:rPr lang="de-DE" sz="1600" dirty="0"/>
              <a:t>hätte geholfen</a:t>
            </a:r>
          </a:p>
          <a:p>
            <a:endParaRPr lang="de-DE" sz="1600" dirty="0"/>
          </a:p>
          <a:p>
            <a:r>
              <a:rPr lang="de-DE" sz="1600" b="1" dirty="0"/>
              <a:t>Beherrschung der Dynamik (BD)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Vertrauensverhältnis ändert sich bei Misserfolgen seitens des Bauern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1600" dirty="0"/>
              <a:t>Erhöhte Transparenz wird gefordert</a:t>
            </a:r>
          </a:p>
          <a:p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3264630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95A18-2A81-7371-7F8A-2A13EE702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59B2850-D0AE-D101-664B-B5DCEE3CFD6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80C9DB-B059-3CBD-9045-B66387C251C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e-DE" noProof="0" smtClean="0"/>
              <a:pPr rtl="0"/>
              <a:t>33</a:t>
            </a:fld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50A1429-C22E-09F0-DEE2-5A91DBED9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de-DE" dirty="0"/>
              <a:t>Zertifizierung der KI - Dimension Verlässlichkeit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9962EB7-CA0D-2C39-DDCC-FA247F346A5F}"/>
              </a:ext>
            </a:extLst>
          </p:cNvPr>
          <p:cNvSpPr txBox="1"/>
          <p:nvPr/>
        </p:nvSpPr>
        <p:spPr>
          <a:xfrm>
            <a:off x="740779" y="1126167"/>
            <a:ext cx="9457106" cy="403187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indent="0">
              <a:buNone/>
            </a:pPr>
            <a:r>
              <a:rPr lang="de-DE" sz="1600" b="1" dirty="0" err="1"/>
              <a:t>Verlässligkeit</a:t>
            </a:r>
            <a:r>
              <a:rPr lang="de-DE" sz="1600" b="1" dirty="0"/>
              <a:t> im Regelfall (RE)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Falsche Pflanze wird gewählt und gepflanzt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1600" dirty="0"/>
              <a:t>Diesel, Dünger, Saatgut, usw. potenziell verschwendet</a:t>
            </a:r>
          </a:p>
          <a:p>
            <a:pPr lvl="1"/>
            <a:endParaRPr lang="de-DE" sz="1600" dirty="0"/>
          </a:p>
          <a:p>
            <a:pPr marL="0" indent="0">
              <a:buNone/>
            </a:pPr>
            <a:r>
              <a:rPr lang="de-DE" sz="1600" b="1" dirty="0"/>
              <a:t>Robustheit (RO)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Mit Daten aus </a:t>
            </a:r>
            <a:r>
              <a:rPr lang="de-DE" sz="1600" b="1" dirty="0"/>
              <a:t>verschiedenen Zeiträumen</a:t>
            </a:r>
            <a:r>
              <a:rPr lang="de-DE" sz="1600" dirty="0"/>
              <a:t> trainiert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r>
              <a:rPr lang="de-DE" sz="1600" b="1" dirty="0"/>
              <a:t>Abfangen von Fehlern auf Modellebene(AF)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Fehlermeldung ausgeben</a:t>
            </a:r>
          </a:p>
          <a:p>
            <a:endParaRPr lang="de-DE" sz="1600" dirty="0"/>
          </a:p>
          <a:p>
            <a:r>
              <a:rPr lang="de-DE" sz="1600" b="1" dirty="0"/>
              <a:t>Einschätzung von Unsicherheit (UN)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/>
              <a:t>Konfidenzschwelle </a:t>
            </a:r>
            <a:r>
              <a:rPr lang="de-DE" sz="1600" dirty="0"/>
              <a:t>von 90% </a:t>
            </a:r>
            <a:r>
              <a:rPr lang="de-DE" sz="1600" dirty="0">
                <a:sym typeface="Wingdings" panose="05000000000000000000" pitchFamily="2" charset="2"/>
              </a:rPr>
              <a:t> Sonst Meldung</a:t>
            </a:r>
            <a:endParaRPr lang="de-DE" sz="1600" dirty="0"/>
          </a:p>
          <a:p>
            <a:endParaRPr lang="de-DE" sz="1600" dirty="0"/>
          </a:p>
          <a:p>
            <a:r>
              <a:rPr lang="de-DE" sz="1600" b="1" dirty="0"/>
              <a:t>Beherrschung der Dynamik (BD)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Modell ist spezifiziert </a:t>
            </a:r>
            <a:r>
              <a:rPr lang="de-DE" sz="1600" dirty="0">
                <a:sym typeface="Wingdings" panose="05000000000000000000" pitchFamily="2" charset="2"/>
              </a:rPr>
              <a:t> </a:t>
            </a:r>
            <a:r>
              <a:rPr lang="de-DE" sz="1600" dirty="0"/>
              <a:t>unempfindlich was „Concept Drift“ angeht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2153174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Bildplatzhalter 31" descr="Händeklatschen">
            <a:extLst>
              <a:ext uri="{FF2B5EF4-FFF2-40B4-BE49-F238E27FC236}">
                <a16:creationId xmlns:a16="http://schemas.microsoft.com/office/drawing/2014/main" id="{AAB6EE12-FEF8-FB41-A909-0DA61D7725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Titel 13">
            <a:extLst>
              <a:ext uri="{FF2B5EF4-FFF2-40B4-BE49-F238E27FC236}">
                <a16:creationId xmlns:a16="http://schemas.microsoft.com/office/drawing/2014/main" id="{6C38D7A9-9299-4108-BB08-026F4B9CAE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-DE" sz="5600" dirty="0"/>
              <a:t>Vielen Dank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smtClean="0"/>
              <a:pPr rtl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ildplatzhalter 22" descr="Lächelnde Frau an einem Laptop">
            <a:extLst>
              <a:ext uri="{FF2B5EF4-FFF2-40B4-BE49-F238E27FC236}">
                <a16:creationId xmlns:a16="http://schemas.microsoft.com/office/drawing/2014/main" id="{35E3CE9E-B03C-CB4B-A83A-D3265C7A05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00" y="2156226"/>
            <a:ext cx="4903599" cy="1958400"/>
          </a:xfrm>
        </p:spPr>
        <p:txBody>
          <a:bodyPr rtlCol="0"/>
          <a:lstStyle/>
          <a:p>
            <a:r>
              <a:rPr lang="de-DE" sz="5450"/>
              <a:t>Funktionale Sicherheit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2972F17A-D965-40B9-8ABB-C634072DBC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4110760"/>
            <a:ext cx="4902200" cy="1100565"/>
          </a:xfrm>
        </p:spPr>
        <p:txBody>
          <a:bodyPr vert="horz" lIns="252000" tIns="180000" rIns="180000" bIns="180000" rtlCol="0" anchor="t">
            <a:noAutofit/>
          </a:bodyPr>
          <a:lstStyle/>
          <a:p>
            <a:pPr rtl="0"/>
            <a:endParaRPr lang="de-DE"/>
          </a:p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smtClean="0"/>
              <a:pPr rtl="0"/>
              <a:t>4</a:t>
            </a:fld>
            <a:endParaRPr lang="de-DE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2F76A4E-8425-4900-F931-F8F6C9C16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86808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FBBF8-7DB8-4784-1ECC-81CCCE32E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A6D569F-1D1F-6F5E-4411-80C5ED75DF7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70FA8F-0F92-A8A4-742C-3F50B8DECD2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e-DE" noProof="0" smtClean="0"/>
              <a:pPr rtl="0"/>
              <a:t>5</a:t>
            </a:fld>
            <a:endParaRPr lang="de-DE" noProof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FC25F373-1A2E-ED7A-5826-3A0F08A87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de-DE"/>
              <a:t>Funktionale Sicherheit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8443F26-1D1F-218A-AE13-F7FC14C00F8D}"/>
              </a:ext>
            </a:extLst>
          </p:cNvPr>
          <p:cNvSpPr txBox="1"/>
          <p:nvPr/>
        </p:nvSpPr>
        <p:spPr>
          <a:xfrm>
            <a:off x="740779" y="1126167"/>
            <a:ext cx="609985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IEC 61508 </a:t>
            </a:r>
            <a:r>
              <a:rPr lang="de-DE" dirty="0">
                <a:sym typeface="Wingdings" panose="05000000000000000000" pitchFamily="2" charset="2"/>
              </a:rPr>
              <a:t> Nie 100% sicher</a:t>
            </a:r>
            <a:endParaRPr lang="de-DE" dirty="0"/>
          </a:p>
          <a:p>
            <a:endParaRPr lang="de-DE" dirty="0"/>
          </a:p>
          <a:p>
            <a:r>
              <a:rPr lang="de-DE" b="1" dirty="0"/>
              <a:t>Ziel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Gefahr für Mensch und Umwelt vermeiden</a:t>
            </a:r>
          </a:p>
          <a:p>
            <a:endParaRPr lang="de-DE" dirty="0"/>
          </a:p>
          <a:p>
            <a:r>
              <a:rPr lang="de-DE" b="1" dirty="0"/>
              <a:t>Voraussetzung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QM-Management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err="1"/>
              <a:t>Safety</a:t>
            </a:r>
            <a:r>
              <a:rPr lang="de-DE" dirty="0"/>
              <a:t> Management</a:t>
            </a:r>
          </a:p>
          <a:p>
            <a:r>
              <a:rPr lang="de-DE" dirty="0"/>
              <a:t> </a:t>
            </a:r>
          </a:p>
          <a:p>
            <a:r>
              <a:rPr lang="de-DE" b="1" dirty="0"/>
              <a:t>Strategie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Gefahren und Risikoanalyse (FMEA, etc.)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Fehlervermeidung und Fehlerbeherrschung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6879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D6D30-FE14-75EA-D1EB-5231E0F85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B890B3D-FA26-3CF5-2B3B-AEFB7CEAE9A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53570C9-539D-2400-6D11-1DB3EA4D3EB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e-DE" noProof="0" smtClean="0"/>
              <a:pPr rtl="0"/>
              <a:t>6</a:t>
            </a:fld>
            <a:endParaRPr lang="de-DE" noProof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49C58A28-35DB-6467-2B76-2FBCCF03A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de-DE"/>
              <a:t>Funktionale Sicherheit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D694231-428D-A4B8-2F45-06FE8F0033D4}"/>
              </a:ext>
            </a:extLst>
          </p:cNvPr>
          <p:cNvSpPr txBox="1"/>
          <p:nvPr/>
        </p:nvSpPr>
        <p:spPr>
          <a:xfrm>
            <a:off x="740779" y="1126167"/>
            <a:ext cx="945710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Systemintegrität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Entscheidungen mit Konfidenz unter 80% werden automatisch ausgegeben </a:t>
            </a:r>
            <a:r>
              <a:rPr lang="de-DE" dirty="0">
                <a:sym typeface="Wingdings" panose="05000000000000000000" pitchFamily="2" charset="2"/>
              </a:rPr>
              <a:t> Potenzieller Fehler kann überprüft werden</a:t>
            </a:r>
            <a:endParaRPr lang="de-DE" dirty="0"/>
          </a:p>
          <a:p>
            <a:endParaRPr lang="de-DE" dirty="0"/>
          </a:p>
          <a:p>
            <a:r>
              <a:rPr lang="de-DE" b="1" dirty="0"/>
              <a:t>Datenintegrität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Grenzwerte für Messwerte manuell festgelegt </a:t>
            </a:r>
            <a:r>
              <a:rPr lang="de-DE" dirty="0">
                <a:sym typeface="Wingdings" panose="05000000000000000000" pitchFamily="2" charset="2"/>
              </a:rPr>
              <a:t> Ausfall von Sensor aufgegriffen</a:t>
            </a:r>
            <a:endParaRPr lang="de-DE" dirty="0"/>
          </a:p>
          <a:p>
            <a:r>
              <a:rPr lang="de-DE" dirty="0"/>
              <a:t> </a:t>
            </a:r>
          </a:p>
          <a:p>
            <a:r>
              <a:rPr lang="de-DE" b="1" dirty="0"/>
              <a:t>Systemwiederherstellung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Geeignete Fehlerbehandlung sorgt für kontinuierlichen Betrieb, auch bei Ausnahmen </a:t>
            </a:r>
            <a:r>
              <a:rPr lang="de-DE" dirty="0">
                <a:sym typeface="Wingdings" panose="05000000000000000000" pitchFamily="2" charset="2"/>
              </a:rPr>
              <a:t> Kann jederzeit weiter arbeiten</a:t>
            </a:r>
            <a:endParaRPr lang="de-DE" dirty="0"/>
          </a:p>
          <a:p>
            <a:endParaRPr lang="de-DE" dirty="0"/>
          </a:p>
          <a:p>
            <a:r>
              <a:rPr lang="de-DE" b="1" dirty="0"/>
              <a:t>Wartbarkeit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System muss nicht ununterbrochen laufen, kann daher also jederzeit gestoppt werden </a:t>
            </a:r>
            <a:r>
              <a:rPr lang="de-DE" dirty="0">
                <a:sym typeface="Wingdings" panose="05000000000000000000" pitchFamily="2" charset="2"/>
              </a:rPr>
              <a:t> Jederzeit wartbar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8776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C6B98-9A0B-707F-CBBF-B6BCD5411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37CBC68-F725-1C98-3693-FB03E0E3334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F84830C-07FF-5A13-C150-D100B40DDD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e-DE" noProof="0" smtClean="0"/>
              <a:pPr rtl="0"/>
              <a:t>7</a:t>
            </a:fld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256F8A5-92BA-ACAA-B631-B43F67477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de-DE"/>
              <a:t>Funktionale Sicherheit - FMEA</a:t>
            </a: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E39BA334-DE30-A351-F4EB-3ED133C7F5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17832"/>
              </p:ext>
            </p:extLst>
          </p:nvPr>
        </p:nvGraphicFramePr>
        <p:xfrm>
          <a:off x="585405" y="1395014"/>
          <a:ext cx="11021189" cy="479827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36176">
                  <a:extLst>
                    <a:ext uri="{9D8B030D-6E8A-4147-A177-3AD203B41FA5}">
                      <a16:colId xmlns:a16="http://schemas.microsoft.com/office/drawing/2014/main" val="381524574"/>
                    </a:ext>
                  </a:extLst>
                </a:gridCol>
                <a:gridCol w="1379349">
                  <a:extLst>
                    <a:ext uri="{9D8B030D-6E8A-4147-A177-3AD203B41FA5}">
                      <a16:colId xmlns:a16="http://schemas.microsoft.com/office/drawing/2014/main" val="2447939619"/>
                    </a:ext>
                  </a:extLst>
                </a:gridCol>
                <a:gridCol w="1852048">
                  <a:extLst>
                    <a:ext uri="{9D8B030D-6E8A-4147-A177-3AD203B41FA5}">
                      <a16:colId xmlns:a16="http://schemas.microsoft.com/office/drawing/2014/main" val="3115113500"/>
                    </a:ext>
                  </a:extLst>
                </a:gridCol>
                <a:gridCol w="1511084">
                  <a:extLst>
                    <a:ext uri="{9D8B030D-6E8A-4147-A177-3AD203B41FA5}">
                      <a16:colId xmlns:a16="http://schemas.microsoft.com/office/drawing/2014/main" val="2671099604"/>
                    </a:ext>
                  </a:extLst>
                </a:gridCol>
                <a:gridCol w="1774556">
                  <a:extLst>
                    <a:ext uri="{9D8B030D-6E8A-4147-A177-3AD203B41FA5}">
                      <a16:colId xmlns:a16="http://schemas.microsoft.com/office/drawing/2014/main" val="3880417081"/>
                    </a:ext>
                  </a:extLst>
                </a:gridCol>
                <a:gridCol w="348712">
                  <a:extLst>
                    <a:ext uri="{9D8B030D-6E8A-4147-A177-3AD203B41FA5}">
                      <a16:colId xmlns:a16="http://schemas.microsoft.com/office/drawing/2014/main" val="2469246875"/>
                    </a:ext>
                  </a:extLst>
                </a:gridCol>
                <a:gridCol w="340963">
                  <a:extLst>
                    <a:ext uri="{9D8B030D-6E8A-4147-A177-3AD203B41FA5}">
                      <a16:colId xmlns:a16="http://schemas.microsoft.com/office/drawing/2014/main" val="1669979169"/>
                    </a:ext>
                  </a:extLst>
                </a:gridCol>
                <a:gridCol w="325464">
                  <a:extLst>
                    <a:ext uri="{9D8B030D-6E8A-4147-A177-3AD203B41FA5}">
                      <a16:colId xmlns:a16="http://schemas.microsoft.com/office/drawing/2014/main" val="105997976"/>
                    </a:ext>
                  </a:extLst>
                </a:gridCol>
                <a:gridCol w="581187">
                  <a:extLst>
                    <a:ext uri="{9D8B030D-6E8A-4147-A177-3AD203B41FA5}">
                      <a16:colId xmlns:a16="http://schemas.microsoft.com/office/drawing/2014/main" val="371615682"/>
                    </a:ext>
                  </a:extLst>
                </a:gridCol>
                <a:gridCol w="1471650">
                  <a:extLst>
                    <a:ext uri="{9D8B030D-6E8A-4147-A177-3AD203B41FA5}">
                      <a16:colId xmlns:a16="http://schemas.microsoft.com/office/drawing/2014/main" val="3856805231"/>
                    </a:ext>
                  </a:extLst>
                </a:gridCol>
              </a:tblGrid>
              <a:tr h="1232115">
                <a:tc>
                  <a:txBody>
                    <a:bodyPr/>
                    <a:lstStyle/>
                    <a:p>
                      <a:r>
                        <a:rPr lang="de-DE"/>
                        <a:t>Funktion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Potenzielle Fehler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Potenzielle Folge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Potenzielle Ursache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Maßnahme zur Vermeidung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RPZ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Empfohlene Maßnahmen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381705"/>
                  </a:ext>
                </a:extLst>
              </a:tr>
              <a:tr h="518325">
                <a:tc>
                  <a:txBody>
                    <a:bodyPr/>
                    <a:lstStyle/>
                    <a:p>
                      <a:r>
                        <a:rPr lang="de-DE"/>
                        <a:t>Empfehlung Pflanze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Falsche Pflanze gewählt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Kein/wenig Ertrag, Verbrauchsgüter verschwendet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Falsche Sensordaten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Harte Limits im Modell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Eingabeüber-prüfung / Fehler- </a:t>
                      </a:r>
                      <a:r>
                        <a:rPr lang="de-DE" dirty="0" err="1"/>
                        <a:t>meldung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267456"/>
                  </a:ext>
                </a:extLst>
              </a:tr>
              <a:tr h="5183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Empfehlung Pflanze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Falsche Pflanze gewählt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Kein/wenig Ertrag, Verbrauchsgüter verschwendet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Nicht trainierte Situation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Ausgabe von nicht sicheren Entscheidungen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Keine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303042"/>
                  </a:ext>
                </a:extLst>
              </a:tr>
              <a:tr h="5183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Empfehlung Pflanze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Falsche Pflanze gewählt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Kein/wenig Ertrag, Verbrauchsgüter verschwendet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Falsche Einheiten bei Daten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Festgelegte Bereiche und vorgegebene Einheiten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678809"/>
                  </a:ext>
                </a:extLst>
              </a:tr>
            </a:tbl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C3C74FC-5A39-011A-82B0-C9F99625E1E8}"/>
              </a:ext>
            </a:extLst>
          </p:cNvPr>
          <p:cNvSpPr txBox="1"/>
          <p:nvPr/>
        </p:nvSpPr>
        <p:spPr>
          <a:xfrm>
            <a:off x="8017924" y="118071"/>
            <a:ext cx="3768853" cy="12157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A </a:t>
            </a:r>
            <a:r>
              <a:rPr lang="de-DE" dirty="0">
                <a:sym typeface="Wingdings" panose="05000000000000000000" pitchFamily="2" charset="2"/>
              </a:rPr>
              <a:t> Auftretenswahrscheinlichkeit</a:t>
            </a:r>
            <a:endParaRPr lang="de-DE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B  Bedeutung</a:t>
            </a:r>
            <a:endParaRPr lang="de-DE">
              <a:sym typeface="Wingdings" panose="05000000000000000000" pitchFamily="2" charset="2"/>
            </a:endParaRPr>
          </a:p>
          <a:p>
            <a:r>
              <a:rPr lang="de-DE" dirty="0"/>
              <a:t>E </a:t>
            </a:r>
            <a:r>
              <a:rPr lang="de-DE" dirty="0">
                <a:sym typeface="Wingdings" panose="05000000000000000000" pitchFamily="2" charset="2"/>
              </a:rPr>
              <a:t> Entdeckungswahrscheinlichkeit</a:t>
            </a:r>
            <a:endParaRPr lang="de-DE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RPZ = A * B * 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9780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574B3-F067-16BF-C1DF-E5B774EFF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F4A9F5-EC29-3059-2F0B-EC77E970C08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2000" y="6439820"/>
            <a:ext cx="5664000" cy="295062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Qualitätssicherung für KI-Systeme – 10.12.2024</a:t>
            </a:r>
            <a:endParaRPr lang="de-DE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FA109D6-CA12-B68F-975D-8271EC33BC9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60000" y="6371351"/>
            <a:ext cx="432000" cy="43200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de-DE" smtClean="0"/>
              <a:pPr>
                <a:spcAft>
                  <a:spcPts val="600"/>
                </a:spcAft>
              </a:pPr>
              <a:t>8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8D2792B-0792-0CDF-EE23-EA3A4BF7F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 anchor="ctr">
            <a:normAutofit/>
          </a:bodyPr>
          <a:lstStyle/>
          <a:p>
            <a:pPr rtl="0"/>
            <a:r>
              <a:rPr lang="de-DE" sz="3000"/>
              <a:t>Funktionale Sicherheit – Lebenszyklus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2CFE91C-05AA-0A3A-CE79-D72B545DBA75}"/>
              </a:ext>
            </a:extLst>
          </p:cNvPr>
          <p:cNvSpPr txBox="1"/>
          <p:nvPr/>
        </p:nvSpPr>
        <p:spPr>
          <a:xfrm>
            <a:off x="432000" y="1054500"/>
            <a:ext cx="5473500" cy="435254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kern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Gefährdungs</a:t>
            </a:r>
            <a:r>
              <a:rPr lang="en-US" b="1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- und </a:t>
            </a:r>
            <a:r>
              <a:rPr lang="en-US" b="1" kern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Risikoanalyse</a:t>
            </a:r>
            <a:r>
              <a:rPr lang="en-US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 IEC 61508-1</a:t>
            </a:r>
          </a:p>
          <a:p>
            <a:pPr>
              <a:spcAft>
                <a:spcPts val="600"/>
              </a:spcAft>
            </a:pPr>
            <a:r>
              <a:rPr lang="en-US" kern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Konsequenzen</a:t>
            </a:r>
            <a:r>
              <a:rPr lang="en-US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b="1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C1</a:t>
            </a:r>
          </a:p>
          <a:p>
            <a:pPr>
              <a:spcAft>
                <a:spcPts val="600"/>
              </a:spcAft>
            </a:pPr>
            <a:r>
              <a:rPr lang="en-US" kern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Wahrscheinlichkeit</a:t>
            </a:r>
            <a:r>
              <a:rPr lang="en-US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b="1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W1-W2</a:t>
            </a:r>
          </a:p>
          <a:p>
            <a:pPr>
              <a:spcAft>
                <a:spcPts val="600"/>
              </a:spcAft>
            </a:pPr>
            <a:endParaRPr lang="en-US" kern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Daher </a:t>
            </a:r>
            <a:r>
              <a:rPr lang="en-US" kern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keine</a:t>
            </a:r>
            <a:r>
              <a:rPr lang="en-US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kern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Sicherheitsfunktion</a:t>
            </a:r>
            <a:r>
              <a:rPr lang="en-US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kern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Notwendig</a:t>
            </a:r>
          </a:p>
          <a:p>
            <a:pPr>
              <a:spcAft>
                <a:spcPts val="600"/>
              </a:spcAft>
            </a:pPr>
            <a:endParaRPr lang="en-US" kern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US" b="1" kern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Entwicklung</a:t>
            </a:r>
            <a:r>
              <a:rPr lang="en-US" b="1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kern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nach</a:t>
            </a:r>
            <a:r>
              <a:rPr lang="en-US" b="1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 V-Modell </a:t>
            </a:r>
            <a:r>
              <a:rPr lang="en-US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IEC 61508</a:t>
            </a:r>
          </a:p>
          <a:p>
            <a:pPr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kern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Ausführliche</a:t>
            </a:r>
            <a:r>
              <a:rPr lang="en-US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 Unit- und </a:t>
            </a:r>
            <a:r>
              <a:rPr lang="en-US" kern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Integrationstests</a:t>
            </a:r>
            <a:r>
              <a:rPr lang="en-US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kern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mit</a:t>
            </a:r>
            <a:r>
              <a:rPr lang="en-US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kern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diversen</a:t>
            </a:r>
            <a:r>
              <a:rPr lang="en-US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kern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Sensordaten</a:t>
            </a:r>
            <a:r>
              <a:rPr lang="en-US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kern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aus</a:t>
            </a:r>
            <a:r>
              <a:rPr lang="en-US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kern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verschiedenen</a:t>
            </a:r>
            <a:r>
              <a:rPr lang="en-US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kern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Quellen</a:t>
            </a:r>
          </a:p>
          <a:p>
            <a:pPr>
              <a:spcAft>
                <a:spcPts val="600"/>
              </a:spcAft>
            </a:pPr>
            <a:endParaRPr lang="en-US" kern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</a:pPr>
            <a:endParaRPr lang="en-US" kern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825C107-36BA-1E0B-F9E9-A48D2655D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2940" y="1575646"/>
            <a:ext cx="6160088" cy="333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814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74E13-2FCE-776B-E75F-B450E759D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ildplatzhalter 22" descr="Lächelnde Frau an einem Laptop">
            <a:extLst>
              <a:ext uri="{FF2B5EF4-FFF2-40B4-BE49-F238E27FC236}">
                <a16:creationId xmlns:a16="http://schemas.microsoft.com/office/drawing/2014/main" id="{6180BA30-AFDB-68E9-B25A-A32CF852C5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2C58051B-6C34-2A02-AF92-EE557C451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00" y="2156226"/>
            <a:ext cx="4903599" cy="1958400"/>
          </a:xfrm>
        </p:spPr>
        <p:txBody>
          <a:bodyPr rtlCol="0"/>
          <a:lstStyle/>
          <a:p>
            <a:r>
              <a:rPr lang="de-DE" sz="5450" dirty="0"/>
              <a:t>Modellierung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A2CC04D-21E1-95FB-A246-2DBEEBF9DF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4110760"/>
            <a:ext cx="4902200" cy="1100565"/>
          </a:xfrm>
        </p:spPr>
        <p:txBody>
          <a:bodyPr vert="horz" lIns="252000" tIns="180000" rIns="180000" bIns="180000" rtlCol="0" anchor="b">
            <a:noAutofit/>
          </a:bodyPr>
          <a:lstStyle/>
          <a:p>
            <a:r>
              <a:rPr lang="de-DE"/>
              <a:t>Einführung in die Daten</a:t>
            </a:r>
          </a:p>
          <a:p>
            <a:pPr lvl="2"/>
            <a:r>
              <a:rPr lang="de-DE"/>
              <a:t>Erklärung der Klassifizierungsmodelle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381707E-7278-3379-FAF8-B35A9A8A7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smtClean="0"/>
              <a:pPr rtl="0"/>
              <a:t>9</a:t>
            </a:fld>
            <a:endParaRPr lang="de-DE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C353EAC-E7C1-C090-D284-4EE2EFC17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dirty="0"/>
              <a:t>Qualitätssicherung für KI-Systeme – 10.12.2024</a:t>
            </a:r>
            <a:endParaRPr lang="de-DE" noProof="0" dirty="0"/>
          </a:p>
        </p:txBody>
      </p:sp>
      <p:pic>
        <p:nvPicPr>
          <p:cNvPr id="4" name="Grafik 3" descr="Gedankenblase mit einfarbiger Füllung">
            <a:extLst>
              <a:ext uri="{FF2B5EF4-FFF2-40B4-BE49-F238E27FC236}">
                <a16:creationId xmlns:a16="http://schemas.microsoft.com/office/drawing/2014/main" id="{0D3276CE-EA6D-83C6-B97F-D4B2ED4603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57594" y="-303302"/>
            <a:ext cx="2826326" cy="2462738"/>
          </a:xfrm>
          <a:prstGeom prst="rect">
            <a:avLst/>
          </a:prstGeom>
        </p:spPr>
      </p:pic>
      <p:pic>
        <p:nvPicPr>
          <p:cNvPr id="6" name="Grafik 5" descr="What is a neural network? A computer ...">
            <a:extLst>
              <a:ext uri="{FF2B5EF4-FFF2-40B4-BE49-F238E27FC236}">
                <a16:creationId xmlns:a16="http://schemas.microsoft.com/office/drawing/2014/main" id="{8FDACB65-0B8F-F4C7-3E77-06B01D648A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857" y="239669"/>
            <a:ext cx="1323202" cy="79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721096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5886_TF16411250.potx" id="{675E8371-EC70-4345-8B64-A71003B56298}" vid="{0F92AA19-00D6-4C71-B13F-219D7994A0BF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B2218FC-8412-44B9-9E82-D51F1F531141}">
  <ds:schemaRefs>
    <ds:schemaRef ds:uri="http://purl.org/dc/elements/1.1/"/>
    <ds:schemaRef ds:uri="http://schemas.microsoft.com/sharepoint/v3"/>
    <ds:schemaRef ds:uri="http://schemas.microsoft.com/office/2006/documentManagement/types"/>
    <ds:schemaRef ds:uri="fb0879af-3eba-417a-a55a-ffe6dcd6ca77"/>
    <ds:schemaRef ds:uri="http://schemas.microsoft.com/office/2006/metadata/properties"/>
    <ds:schemaRef ds:uri="http://schemas.microsoft.com/office/infopath/2007/PartnerControls"/>
    <ds:schemaRef ds:uri="6dc4bcd6-49db-4c07-9060-8acfc67cef9f"/>
    <ds:schemaRef ds:uri="http://www.w3.org/XML/1998/namespace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64A4C9D-F801-4923-BC6D-E0006F5123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{2718C64A-E709-4679-9296-2C049C0A61E5}tf16411250_win32</Template>
  <TotalTime>0</TotalTime>
  <Words>1066</Words>
  <Application>Microsoft Office PowerPoint</Application>
  <PresentationFormat>Breitbild</PresentationFormat>
  <Paragraphs>294</Paragraphs>
  <Slides>34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2" baseType="lpstr">
      <vt:lpstr>Arial</vt:lpstr>
      <vt:lpstr>Calibri</vt:lpstr>
      <vt:lpstr>Candara</vt:lpstr>
      <vt:lpstr>Corbel</vt:lpstr>
      <vt:lpstr>Courier New</vt:lpstr>
      <vt:lpstr>Times New Roman</vt:lpstr>
      <vt:lpstr>Wingdings</vt:lpstr>
      <vt:lpstr>Benutzerdefiniert</vt:lpstr>
      <vt:lpstr>Qualitätssicherung für KI-Systeme</vt:lpstr>
      <vt:lpstr>Inhalt</vt:lpstr>
      <vt:lpstr>Anbauempfehlung für Landwirtschaft</vt:lpstr>
      <vt:lpstr>Funktionale Sicherheit</vt:lpstr>
      <vt:lpstr>Funktionale Sicherheit</vt:lpstr>
      <vt:lpstr>Funktionale Sicherheit</vt:lpstr>
      <vt:lpstr>Funktionale Sicherheit - FMEA</vt:lpstr>
      <vt:lpstr>Funktionale Sicherheit – Lebenszyklus</vt:lpstr>
      <vt:lpstr>Modellierung</vt:lpstr>
      <vt:lpstr>Datenanalyse</vt:lpstr>
      <vt:lpstr>Datenanalyse</vt:lpstr>
      <vt:lpstr>Datenanalyse</vt:lpstr>
      <vt:lpstr>Datenanalyse - Ausreißer Analyse Boxplots</vt:lpstr>
      <vt:lpstr>PowerPoint-Präsentation</vt:lpstr>
      <vt:lpstr>Datenanalyse –  Prädiktoranalyse nach Pflanzenart</vt:lpstr>
      <vt:lpstr>Einfluss von Merkmalen auf Entscheidung</vt:lpstr>
      <vt:lpstr>Einfluss von Merkmalen auf Entscheidung</vt:lpstr>
      <vt:lpstr>Erklärung der Feature-Signifikanz</vt:lpstr>
      <vt:lpstr>SHAP – SHapley Additive exPlanations</vt:lpstr>
      <vt:lpstr>SHAP – SHapley Additive exPlanations </vt:lpstr>
      <vt:lpstr>SHAP – SHapley Additive exPlanations </vt:lpstr>
      <vt:lpstr>SHAP – SHapley Additive exPlanations </vt:lpstr>
      <vt:lpstr>Durchschnittlicher Einfluss einzelner Features über alle Vorhersagen</vt:lpstr>
      <vt:lpstr>PowerPoint-Präsentation</vt:lpstr>
      <vt:lpstr>Validierung von ML-Modellen</vt:lpstr>
      <vt:lpstr>Validierung von ML-Modellen – Testen einer KI</vt:lpstr>
      <vt:lpstr>Validierung von ML-Modellen</vt:lpstr>
      <vt:lpstr>Falsche Einsortierung von Rice in Jute</vt:lpstr>
      <vt:lpstr>Vergleich von Rice in Jute</vt:lpstr>
      <vt:lpstr>Zertifizierung der KI</vt:lpstr>
      <vt:lpstr>Zertifizierung der KI</vt:lpstr>
      <vt:lpstr>Zertifizierung der KI - Dimension Transparenz </vt:lpstr>
      <vt:lpstr>Zertifizierung der KI - Dimension Verlässlichkeit </vt:lpstr>
      <vt:lpstr>Vielen Dank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Nils Schreiner</dc:creator>
  <cp:lastModifiedBy>Schreiner, Nils</cp:lastModifiedBy>
  <cp:revision>7</cp:revision>
  <dcterms:created xsi:type="dcterms:W3CDTF">2024-12-09T15:37:53Z</dcterms:created>
  <dcterms:modified xsi:type="dcterms:W3CDTF">2024-12-10T09:23:59Z</dcterms:modified>
</cp:coreProperties>
</file>